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7" r:id="rId2"/>
    <p:sldId id="276" r:id="rId3"/>
    <p:sldId id="258" r:id="rId4"/>
    <p:sldId id="261" r:id="rId5"/>
    <p:sldId id="260" r:id="rId6"/>
    <p:sldId id="262" r:id="rId7"/>
    <p:sldId id="263" r:id="rId8"/>
    <p:sldId id="266" r:id="rId9"/>
    <p:sldId id="267" r:id="rId10"/>
    <p:sldId id="268" r:id="rId11"/>
    <p:sldId id="286" r:id="rId12"/>
    <p:sldId id="287" r:id="rId13"/>
    <p:sldId id="288" r:id="rId14"/>
    <p:sldId id="281" r:id="rId15"/>
    <p:sldId id="28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1A00"/>
    <a:srgbClr val="7E0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608"/>
    <p:restoredTop sz="91453"/>
  </p:normalViewPr>
  <p:slideViewPr>
    <p:cSldViewPr snapToGrid="0">
      <p:cViewPr varScale="1">
        <p:scale>
          <a:sx n="86" d="100"/>
          <a:sy n="86" d="100"/>
        </p:scale>
        <p:origin x="240" y="3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tiff>
</file>

<file path=ppt/media/image3.tiff>
</file>

<file path=ppt/media/image4.tif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9EAE9D-CBE8-46A0-93BA-CD19FDE28D47}" type="datetimeFigureOut">
              <a:rPr lang="en-US" smtClean="0"/>
              <a:t>1/13/22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AA38E7-9597-43FF-B981-441D98015A32}" type="slidenum">
              <a:rPr lang="en-US" smtClean="0"/>
              <a:t>‹#›</a:t>
            </a:fld>
            <a:endParaRPr lang="en-US"/>
          </a:p>
        </p:txBody>
      </p:sp>
    </p:spTree>
    <p:extLst>
      <p:ext uri="{BB962C8B-B14F-4D97-AF65-F5344CB8AC3E}">
        <p14:creationId xmlns:p14="http://schemas.microsoft.com/office/powerpoint/2010/main" val="24020708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49D25-8BBC-4C7F-8B94-0F1A8490A2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29CB9B3-2D19-4D2E-8722-A67A9E3302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C863DF5-6D6B-4CE6-AEEB-715E12B5D1D5}"/>
              </a:ext>
            </a:extLst>
          </p:cNvPr>
          <p:cNvSpPr>
            <a:spLocks noGrp="1"/>
          </p:cNvSpPr>
          <p:nvPr>
            <p:ph type="dt" sz="half" idx="10"/>
          </p:nvPr>
        </p:nvSpPr>
        <p:spPr/>
        <p:txBody>
          <a:bodyPr/>
          <a:lstStyle/>
          <a:p>
            <a:fld id="{EB29C434-B6BE-774D-B753-38E20F1C191B}" type="datetime1">
              <a:rPr lang="en-US" smtClean="0"/>
              <a:t>1/13/22</a:t>
            </a:fld>
            <a:endParaRPr lang="en-US"/>
          </a:p>
        </p:txBody>
      </p:sp>
      <p:sp>
        <p:nvSpPr>
          <p:cNvPr id="5" name="Footer Placeholder 4">
            <a:extLst>
              <a:ext uri="{FF2B5EF4-FFF2-40B4-BE49-F238E27FC236}">
                <a16:creationId xmlns:a16="http://schemas.microsoft.com/office/drawing/2014/main" id="{0A4E59E7-F7DE-4D9C-9BB1-693EB33872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A5464-7A2F-4AC8-A6FB-34533AA8CE95}"/>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1430434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BDD5F-4CE2-4106-83ED-2DC091EE120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11A42D6-5CD3-4CAB-86D1-FAEFC5B93BC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680B3-2440-4CB4-992C-BEE1F2FC65B2}"/>
              </a:ext>
            </a:extLst>
          </p:cNvPr>
          <p:cNvSpPr>
            <a:spLocks noGrp="1"/>
          </p:cNvSpPr>
          <p:nvPr>
            <p:ph type="dt" sz="half" idx="10"/>
          </p:nvPr>
        </p:nvSpPr>
        <p:spPr/>
        <p:txBody>
          <a:bodyPr/>
          <a:lstStyle/>
          <a:p>
            <a:fld id="{B4053884-48BF-1E46-9F9C-78643D2435C8}" type="datetime1">
              <a:rPr lang="en-US" smtClean="0"/>
              <a:t>1/13/22</a:t>
            </a:fld>
            <a:endParaRPr lang="en-US"/>
          </a:p>
        </p:txBody>
      </p:sp>
      <p:sp>
        <p:nvSpPr>
          <p:cNvPr id="5" name="Footer Placeholder 4">
            <a:extLst>
              <a:ext uri="{FF2B5EF4-FFF2-40B4-BE49-F238E27FC236}">
                <a16:creationId xmlns:a16="http://schemas.microsoft.com/office/drawing/2014/main" id="{8BA137A5-D6D0-476B-AB92-47DD6445C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F09EC2-574D-4127-8083-A38092E6B9BA}"/>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14711501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E5388BD-42F9-41B0-A450-0ADD31C453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7C62374-26F5-428C-B436-9E9CF6F9A1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4919FD-737C-43AB-BA7E-216D3D4845BF}"/>
              </a:ext>
            </a:extLst>
          </p:cNvPr>
          <p:cNvSpPr>
            <a:spLocks noGrp="1"/>
          </p:cNvSpPr>
          <p:nvPr>
            <p:ph type="dt" sz="half" idx="10"/>
          </p:nvPr>
        </p:nvSpPr>
        <p:spPr/>
        <p:txBody>
          <a:bodyPr/>
          <a:lstStyle/>
          <a:p>
            <a:fld id="{CE128D05-F281-4B43-B5AF-98B4C987400A}" type="datetime1">
              <a:rPr lang="en-US" smtClean="0"/>
              <a:t>1/13/22</a:t>
            </a:fld>
            <a:endParaRPr lang="en-US"/>
          </a:p>
        </p:txBody>
      </p:sp>
      <p:sp>
        <p:nvSpPr>
          <p:cNvPr id="5" name="Footer Placeholder 4">
            <a:extLst>
              <a:ext uri="{FF2B5EF4-FFF2-40B4-BE49-F238E27FC236}">
                <a16:creationId xmlns:a16="http://schemas.microsoft.com/office/drawing/2014/main" id="{9DB4A8AD-6F48-4ABA-A0C6-37C8A9044C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04EEFB-9902-4F29-932F-BA46D1851E63}"/>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22006975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D96A-3240-43B2-AD51-2F20E2ACB0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5D1B0D7-27E8-4E6D-9D35-A3FE9E31519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A76BB1-E662-4BBA-9118-9A4DD00B01C9}"/>
              </a:ext>
            </a:extLst>
          </p:cNvPr>
          <p:cNvSpPr>
            <a:spLocks noGrp="1"/>
          </p:cNvSpPr>
          <p:nvPr>
            <p:ph type="dt" sz="half" idx="10"/>
          </p:nvPr>
        </p:nvSpPr>
        <p:spPr/>
        <p:txBody>
          <a:bodyPr/>
          <a:lstStyle/>
          <a:p>
            <a:fld id="{A46FE146-321E-DA48-9B92-34D813D68612}" type="datetime1">
              <a:rPr lang="en-US" smtClean="0"/>
              <a:t>1/13/22</a:t>
            </a:fld>
            <a:endParaRPr lang="en-US"/>
          </a:p>
        </p:txBody>
      </p:sp>
      <p:sp>
        <p:nvSpPr>
          <p:cNvPr id="5" name="Footer Placeholder 4">
            <a:extLst>
              <a:ext uri="{FF2B5EF4-FFF2-40B4-BE49-F238E27FC236}">
                <a16:creationId xmlns:a16="http://schemas.microsoft.com/office/drawing/2014/main" id="{3C529AD9-0050-48EA-946B-83EA7BA382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030CEA-2A9F-41C6-8FFE-DF132F6D0988}"/>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21828785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0F3FE-538D-44C3-92C3-BAFE7F425C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F61A2B-41AB-4EAE-A71B-9A02766F1A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1A1956-747D-4419-824E-65178B4F2F73}"/>
              </a:ext>
            </a:extLst>
          </p:cNvPr>
          <p:cNvSpPr>
            <a:spLocks noGrp="1"/>
          </p:cNvSpPr>
          <p:nvPr>
            <p:ph type="dt" sz="half" idx="10"/>
          </p:nvPr>
        </p:nvSpPr>
        <p:spPr/>
        <p:txBody>
          <a:bodyPr/>
          <a:lstStyle/>
          <a:p>
            <a:fld id="{63969034-28DD-F640-90BA-F020507651B4}" type="datetime1">
              <a:rPr lang="en-US" smtClean="0"/>
              <a:t>1/13/22</a:t>
            </a:fld>
            <a:endParaRPr lang="en-US"/>
          </a:p>
        </p:txBody>
      </p:sp>
      <p:sp>
        <p:nvSpPr>
          <p:cNvPr id="5" name="Footer Placeholder 4">
            <a:extLst>
              <a:ext uri="{FF2B5EF4-FFF2-40B4-BE49-F238E27FC236}">
                <a16:creationId xmlns:a16="http://schemas.microsoft.com/office/drawing/2014/main" id="{21388E0B-B0A8-4F7E-ADC4-719EC94716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3E03DA-0D39-4D29-8D95-CE3842A27635}"/>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3536880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B1A78-C369-4705-8389-A33D0331D5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C390573-0C06-4802-B05F-D0EA66FE261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99D055D-AA62-4F18-BEA1-EE55BD9373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D9BEC2-C79F-4413-A115-9FD21AAD0261}"/>
              </a:ext>
            </a:extLst>
          </p:cNvPr>
          <p:cNvSpPr>
            <a:spLocks noGrp="1"/>
          </p:cNvSpPr>
          <p:nvPr>
            <p:ph type="dt" sz="half" idx="10"/>
          </p:nvPr>
        </p:nvSpPr>
        <p:spPr/>
        <p:txBody>
          <a:bodyPr/>
          <a:lstStyle/>
          <a:p>
            <a:fld id="{6532E189-7BA7-904D-9A5C-AD1880A648D3}" type="datetime1">
              <a:rPr lang="en-US" smtClean="0"/>
              <a:t>1/13/22</a:t>
            </a:fld>
            <a:endParaRPr lang="en-US"/>
          </a:p>
        </p:txBody>
      </p:sp>
      <p:sp>
        <p:nvSpPr>
          <p:cNvPr id="6" name="Footer Placeholder 5">
            <a:extLst>
              <a:ext uri="{FF2B5EF4-FFF2-40B4-BE49-F238E27FC236}">
                <a16:creationId xmlns:a16="http://schemas.microsoft.com/office/drawing/2014/main" id="{BAA97D96-971D-458E-B2A3-81F273166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AFA84F-673C-4143-B31D-5DC225072D6B}"/>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3630118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EF1B5-7378-4BD4-AFB3-7795DBEC67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E5991FF-A0D4-485F-AAB5-62FCD3D8F4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0833DC-417E-45E2-AE7B-790ECAF3E8B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3077F8-0757-4129-9920-A87668CD90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A326021-7EB7-448D-88C2-DB059C259C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7B40F7-2D3B-4354-BAC9-1099ABC561A7}"/>
              </a:ext>
            </a:extLst>
          </p:cNvPr>
          <p:cNvSpPr>
            <a:spLocks noGrp="1"/>
          </p:cNvSpPr>
          <p:nvPr>
            <p:ph type="dt" sz="half" idx="10"/>
          </p:nvPr>
        </p:nvSpPr>
        <p:spPr/>
        <p:txBody>
          <a:bodyPr/>
          <a:lstStyle/>
          <a:p>
            <a:fld id="{4E9315BC-72CC-5B43-B024-C2C6EAF20B96}" type="datetime1">
              <a:rPr lang="en-US" smtClean="0"/>
              <a:t>1/13/22</a:t>
            </a:fld>
            <a:endParaRPr lang="en-US"/>
          </a:p>
        </p:txBody>
      </p:sp>
      <p:sp>
        <p:nvSpPr>
          <p:cNvPr id="8" name="Footer Placeholder 7">
            <a:extLst>
              <a:ext uri="{FF2B5EF4-FFF2-40B4-BE49-F238E27FC236}">
                <a16:creationId xmlns:a16="http://schemas.microsoft.com/office/drawing/2014/main" id="{0B6FF69D-2F6D-430F-870C-A8FB6012D3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69DD38E-B5BC-4B15-8B76-4BF9EBFE611B}"/>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42279565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2ED1B-BF2C-4BAF-A06B-AC45D12EBC6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7B35B4-D587-4A5E-857E-DC4BF6FA2D07}"/>
              </a:ext>
            </a:extLst>
          </p:cNvPr>
          <p:cNvSpPr>
            <a:spLocks noGrp="1"/>
          </p:cNvSpPr>
          <p:nvPr>
            <p:ph type="dt" sz="half" idx="10"/>
          </p:nvPr>
        </p:nvSpPr>
        <p:spPr/>
        <p:txBody>
          <a:bodyPr/>
          <a:lstStyle/>
          <a:p>
            <a:fld id="{84E8AAE2-C64C-B041-AD87-31C914ACF90C}" type="datetime1">
              <a:rPr lang="en-US" smtClean="0"/>
              <a:t>1/13/22</a:t>
            </a:fld>
            <a:endParaRPr lang="en-US"/>
          </a:p>
        </p:txBody>
      </p:sp>
      <p:sp>
        <p:nvSpPr>
          <p:cNvPr id="4" name="Footer Placeholder 3">
            <a:extLst>
              <a:ext uri="{FF2B5EF4-FFF2-40B4-BE49-F238E27FC236}">
                <a16:creationId xmlns:a16="http://schemas.microsoft.com/office/drawing/2014/main" id="{389395E7-692C-47D6-889E-A1EEB2C85C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B18BE1C-5FFD-437A-A6C3-5A808C800135}"/>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4286733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17D8D0-3043-463D-B5B2-27766622C5F9}"/>
              </a:ext>
            </a:extLst>
          </p:cNvPr>
          <p:cNvSpPr>
            <a:spLocks noGrp="1"/>
          </p:cNvSpPr>
          <p:nvPr>
            <p:ph type="dt" sz="half" idx="10"/>
          </p:nvPr>
        </p:nvSpPr>
        <p:spPr/>
        <p:txBody>
          <a:bodyPr/>
          <a:lstStyle/>
          <a:p>
            <a:fld id="{241F9981-F4E1-C448-9541-4CEA68A9E4F0}" type="datetime1">
              <a:rPr lang="en-US" smtClean="0"/>
              <a:t>1/13/22</a:t>
            </a:fld>
            <a:endParaRPr lang="en-US"/>
          </a:p>
        </p:txBody>
      </p:sp>
      <p:sp>
        <p:nvSpPr>
          <p:cNvPr id="3" name="Footer Placeholder 2">
            <a:extLst>
              <a:ext uri="{FF2B5EF4-FFF2-40B4-BE49-F238E27FC236}">
                <a16:creationId xmlns:a16="http://schemas.microsoft.com/office/drawing/2014/main" id="{C9CB21B3-425D-42A1-A796-2B8F264941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7069597-1BBF-4C64-87FE-45741677748D}"/>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3601098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98C49-FC4C-42F8-A97E-9DC60ED298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B0EDB9-B1A2-4908-AF50-854FA9240CD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3F74E4A-97B3-4404-BC98-317B5F0343C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D45343-1E8E-4979-BD8A-22E0DDE6E084}"/>
              </a:ext>
            </a:extLst>
          </p:cNvPr>
          <p:cNvSpPr>
            <a:spLocks noGrp="1"/>
          </p:cNvSpPr>
          <p:nvPr>
            <p:ph type="dt" sz="half" idx="10"/>
          </p:nvPr>
        </p:nvSpPr>
        <p:spPr/>
        <p:txBody>
          <a:bodyPr/>
          <a:lstStyle/>
          <a:p>
            <a:fld id="{4E508C96-CEEA-8947-82EA-804808CB1439}" type="datetime1">
              <a:rPr lang="en-US" smtClean="0"/>
              <a:t>1/13/22</a:t>
            </a:fld>
            <a:endParaRPr lang="en-US"/>
          </a:p>
        </p:txBody>
      </p:sp>
      <p:sp>
        <p:nvSpPr>
          <p:cNvPr id="6" name="Footer Placeholder 5">
            <a:extLst>
              <a:ext uri="{FF2B5EF4-FFF2-40B4-BE49-F238E27FC236}">
                <a16:creationId xmlns:a16="http://schemas.microsoft.com/office/drawing/2014/main" id="{5011E8D1-B81C-4C9D-B4F4-EF93930D91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238E73-EF17-4D6E-8741-46FBBFD02D9B}"/>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2134055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EC723-C320-4DF7-998C-CA334546FD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6C2044-3901-4B13-B6F7-ADBD9178079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AFEBCA-7AF0-4E7C-9ECF-2AF64C3A0F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C9F9045-F42D-47B2-8968-5EED262D9280}"/>
              </a:ext>
            </a:extLst>
          </p:cNvPr>
          <p:cNvSpPr>
            <a:spLocks noGrp="1"/>
          </p:cNvSpPr>
          <p:nvPr>
            <p:ph type="dt" sz="half" idx="10"/>
          </p:nvPr>
        </p:nvSpPr>
        <p:spPr/>
        <p:txBody>
          <a:bodyPr/>
          <a:lstStyle/>
          <a:p>
            <a:fld id="{47599C77-7576-834A-BD1C-17FDA8D95D5D}" type="datetime1">
              <a:rPr lang="en-US" smtClean="0"/>
              <a:t>1/13/22</a:t>
            </a:fld>
            <a:endParaRPr lang="en-US"/>
          </a:p>
        </p:txBody>
      </p:sp>
      <p:sp>
        <p:nvSpPr>
          <p:cNvPr id="6" name="Footer Placeholder 5">
            <a:extLst>
              <a:ext uri="{FF2B5EF4-FFF2-40B4-BE49-F238E27FC236}">
                <a16:creationId xmlns:a16="http://schemas.microsoft.com/office/drawing/2014/main" id="{A2C136F6-674A-42DA-82EF-80CD51149A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2BD2D5-E4E7-4C36-B6FF-3BE9F3C61CA8}"/>
              </a:ext>
            </a:extLst>
          </p:cNvPr>
          <p:cNvSpPr>
            <a:spLocks noGrp="1"/>
          </p:cNvSpPr>
          <p:nvPr>
            <p:ph type="sldNum" sz="quarter" idx="12"/>
          </p:nvPr>
        </p:nvSpPr>
        <p:spPr/>
        <p:txBody>
          <a:bodyPr/>
          <a:lstStyle/>
          <a:p>
            <a:fld id="{6B31058B-9DCB-4130-BBD7-361BC2468847}" type="slidenum">
              <a:rPr lang="en-US" smtClean="0"/>
              <a:t>‹#›</a:t>
            </a:fld>
            <a:endParaRPr lang="en-US"/>
          </a:p>
        </p:txBody>
      </p:sp>
    </p:spTree>
    <p:extLst>
      <p:ext uri="{BB962C8B-B14F-4D97-AF65-F5344CB8AC3E}">
        <p14:creationId xmlns:p14="http://schemas.microsoft.com/office/powerpoint/2010/main" val="4250323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BA518E7-54A4-4D28-AB2E-DBD77732EAA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378297-58AF-4CD1-BAC4-74ECB62AFC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D9412C-83A0-4568-9C6C-9C7C3C4CC4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71BA027-48B4-AF47-9FA1-917B624C5E34}" type="datetime1">
              <a:rPr lang="en-US" smtClean="0"/>
              <a:t>1/13/22</a:t>
            </a:fld>
            <a:endParaRPr lang="en-US"/>
          </a:p>
        </p:txBody>
      </p:sp>
      <p:sp>
        <p:nvSpPr>
          <p:cNvPr id="5" name="Footer Placeholder 4">
            <a:extLst>
              <a:ext uri="{FF2B5EF4-FFF2-40B4-BE49-F238E27FC236}">
                <a16:creationId xmlns:a16="http://schemas.microsoft.com/office/drawing/2014/main" id="{873EE363-4B94-4353-920E-C427090981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02665B0-46A9-4F7B-B8D6-008F2A95AD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B31058B-9DCB-4130-BBD7-361BC2468847}" type="slidenum">
              <a:rPr lang="en-US" smtClean="0"/>
              <a:t>‹#›</a:t>
            </a:fld>
            <a:endParaRPr lang="en-US"/>
          </a:p>
        </p:txBody>
      </p:sp>
    </p:spTree>
    <p:extLst>
      <p:ext uri="{BB962C8B-B14F-4D97-AF65-F5344CB8AC3E}">
        <p14:creationId xmlns:p14="http://schemas.microsoft.com/office/powerpoint/2010/main" val="32349475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210561AB-4D06-634C-A532-71C15FCC3FFB}"/>
              </a:ext>
            </a:extLst>
          </p:cNvPr>
          <p:cNvSpPr txBox="1"/>
          <p:nvPr/>
        </p:nvSpPr>
        <p:spPr>
          <a:xfrm>
            <a:off x="-213724" y="559919"/>
            <a:ext cx="7008420" cy="1015663"/>
          </a:xfrm>
          <a:prstGeom prst="rect">
            <a:avLst/>
          </a:prstGeom>
          <a:noFill/>
        </p:spPr>
        <p:txBody>
          <a:bodyPr wrap="square" rtlCol="0">
            <a:spAutoFit/>
          </a:bodyPr>
          <a:lstStyle/>
          <a:p>
            <a:pPr algn="ctr"/>
            <a:r>
              <a:rPr lang="en-US" sz="6000" b="1" dirty="0">
                <a:solidFill>
                  <a:schemeClr val="accent1">
                    <a:lumMod val="50000"/>
                  </a:schemeClr>
                </a:solidFill>
                <a:latin typeface="Arial" panose="020B0604020202020204" pitchFamily="34" charset="0"/>
                <a:cs typeface="Arial" panose="020B0604020202020204" pitchFamily="34" charset="0"/>
              </a:rPr>
              <a:t>Bank marketing</a:t>
            </a:r>
          </a:p>
        </p:txBody>
      </p:sp>
      <p:pic>
        <p:nvPicPr>
          <p:cNvPr id="4" name="Content Placeholder 3">
            <a:extLst>
              <a:ext uri="{FF2B5EF4-FFF2-40B4-BE49-F238E27FC236}">
                <a16:creationId xmlns:a16="http://schemas.microsoft.com/office/drawing/2014/main" id="{F56EB691-9DAC-9742-A147-C62F1AB7F88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5921" y="1575582"/>
            <a:ext cx="7352030" cy="4594823"/>
          </a:xfrm>
        </p:spPr>
      </p:pic>
      <p:sp>
        <p:nvSpPr>
          <p:cNvPr id="2" name="Slide Number Placeholder 1">
            <a:extLst>
              <a:ext uri="{FF2B5EF4-FFF2-40B4-BE49-F238E27FC236}">
                <a16:creationId xmlns:a16="http://schemas.microsoft.com/office/drawing/2014/main" id="{0906F2E5-5B8A-6B4C-B4E8-4FA8E98884C0}"/>
              </a:ext>
            </a:extLst>
          </p:cNvPr>
          <p:cNvSpPr>
            <a:spLocks noGrp="1"/>
          </p:cNvSpPr>
          <p:nvPr>
            <p:ph type="sldNum" sz="quarter" idx="12"/>
          </p:nvPr>
        </p:nvSpPr>
        <p:spPr>
          <a:xfrm>
            <a:off x="6385810" y="6170406"/>
            <a:ext cx="4967990" cy="551070"/>
          </a:xfrm>
        </p:spPr>
        <p:txBody>
          <a:bodyPr/>
          <a:lstStyle/>
          <a:p>
            <a:fld id="{6B31058B-9DCB-4130-BBD7-361BC2468847}" type="slidenum">
              <a:rPr lang="en-US" smtClean="0"/>
              <a:t>1</a:t>
            </a:fld>
            <a:endParaRPr lang="en-US"/>
          </a:p>
        </p:txBody>
      </p:sp>
      <p:sp>
        <p:nvSpPr>
          <p:cNvPr id="5" name="TextBox 4">
            <a:extLst>
              <a:ext uri="{FF2B5EF4-FFF2-40B4-BE49-F238E27FC236}">
                <a16:creationId xmlns:a16="http://schemas.microsoft.com/office/drawing/2014/main" id="{B4D7F4CF-FEA1-2E4C-8B3E-2CBA4090AD8F}"/>
              </a:ext>
            </a:extLst>
          </p:cNvPr>
          <p:cNvSpPr txBox="1"/>
          <p:nvPr/>
        </p:nvSpPr>
        <p:spPr>
          <a:xfrm>
            <a:off x="8496170" y="6080687"/>
            <a:ext cx="3359412" cy="461665"/>
          </a:xfrm>
          <a:prstGeom prst="rect">
            <a:avLst/>
          </a:prstGeom>
          <a:noFill/>
        </p:spPr>
        <p:txBody>
          <a:bodyPr wrap="square" rtlCol="0">
            <a:spAutoFit/>
          </a:bodyPr>
          <a:lstStyle/>
          <a:p>
            <a:r>
              <a:rPr lang="en-US" sz="2400" b="1" dirty="0"/>
              <a:t>Norah sulaiman Alogla</a:t>
            </a:r>
          </a:p>
        </p:txBody>
      </p:sp>
    </p:spTree>
    <p:extLst>
      <p:ext uri="{BB962C8B-B14F-4D97-AF65-F5344CB8AC3E}">
        <p14:creationId xmlns:p14="http://schemas.microsoft.com/office/powerpoint/2010/main" val="30121027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22">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4">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26">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8A2D9331-C4E6-C14B-93F8-C62A93A01F8E}"/>
              </a:ext>
            </a:extLst>
          </p:cNvPr>
          <p:cNvSpPr txBox="1">
            <a:spLocks/>
          </p:cNvSpPr>
          <p:nvPr/>
        </p:nvSpPr>
        <p:spPr>
          <a:xfrm>
            <a:off x="1044968" y="581394"/>
            <a:ext cx="6162260" cy="675861"/>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rPr>
              <a:t>model selection</a:t>
            </a:r>
            <a:endParaRPr lang="en-US" sz="3600" b="1" dirty="0">
              <a:solidFill>
                <a:schemeClr val="bg1"/>
              </a:solidFill>
            </a:endParaRPr>
          </a:p>
        </p:txBody>
      </p:sp>
      <p:sp>
        <p:nvSpPr>
          <p:cNvPr id="8" name="Slide Number Placeholder 7">
            <a:extLst>
              <a:ext uri="{FF2B5EF4-FFF2-40B4-BE49-F238E27FC236}">
                <a16:creationId xmlns:a16="http://schemas.microsoft.com/office/drawing/2014/main" id="{2D3281C7-B07D-3041-AFC1-85ED7AAD1541}"/>
              </a:ext>
            </a:extLst>
          </p:cNvPr>
          <p:cNvSpPr>
            <a:spLocks noGrp="1"/>
          </p:cNvSpPr>
          <p:nvPr>
            <p:ph type="sldNum" sz="quarter" idx="12"/>
          </p:nvPr>
        </p:nvSpPr>
        <p:spPr/>
        <p:txBody>
          <a:bodyPr/>
          <a:lstStyle/>
          <a:p>
            <a:fld id="{6B31058B-9DCB-4130-BBD7-361BC2468847}" type="slidenum">
              <a:rPr lang="en-US" smtClean="0"/>
              <a:t>10</a:t>
            </a:fld>
            <a:endParaRPr lang="en-US"/>
          </a:p>
        </p:txBody>
      </p:sp>
      <p:sp>
        <p:nvSpPr>
          <p:cNvPr id="10" name="Content Placeholder 2">
            <a:extLst>
              <a:ext uri="{FF2B5EF4-FFF2-40B4-BE49-F238E27FC236}">
                <a16:creationId xmlns:a16="http://schemas.microsoft.com/office/drawing/2014/main" id="{F314534F-4C12-1447-9A18-35EC257116D1}"/>
              </a:ext>
            </a:extLst>
          </p:cNvPr>
          <p:cNvSpPr txBox="1">
            <a:spLocks/>
          </p:cNvSpPr>
          <p:nvPr/>
        </p:nvSpPr>
        <p:spPr>
          <a:xfrm>
            <a:off x="8932498" y="664308"/>
            <a:ext cx="2977298" cy="5600339"/>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t>For this classification project, We have many different models like a Logistic Regression, Decision Tree, Random Forest classifier, XGBclassifier and many other models.</a:t>
            </a:r>
          </a:p>
          <a:p>
            <a:pPr algn="l"/>
            <a:r>
              <a:rPr lang="en-US" dirty="0"/>
              <a:t>I used 3 models which are KNN, Random Forest classifier, and XGB Classifier.</a:t>
            </a:r>
          </a:p>
          <a:p>
            <a:pPr algn="l"/>
            <a:r>
              <a:rPr lang="en-US" dirty="0"/>
              <a:t>From the results I found that: XGB Classifier has the best performance on the data and achieve the best accuracy.</a:t>
            </a:r>
          </a:p>
          <a:p>
            <a:endParaRPr lang="en-US" dirty="0"/>
          </a:p>
          <a:p>
            <a:endParaRPr lang="en-US" dirty="0"/>
          </a:p>
        </p:txBody>
      </p:sp>
      <p:pic>
        <p:nvPicPr>
          <p:cNvPr id="3" name="Picture 2">
            <a:extLst>
              <a:ext uri="{FF2B5EF4-FFF2-40B4-BE49-F238E27FC236}">
                <a16:creationId xmlns:a16="http://schemas.microsoft.com/office/drawing/2014/main" id="{6FC7F92B-F5D7-D84A-BEED-A4A58F63172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4439" y="1694843"/>
            <a:ext cx="7120328" cy="4451123"/>
          </a:xfrm>
          <a:prstGeom prst="rect">
            <a:avLst/>
          </a:prstGeom>
        </p:spPr>
      </p:pic>
    </p:spTree>
    <p:extLst>
      <p:ext uri="{BB962C8B-B14F-4D97-AF65-F5344CB8AC3E}">
        <p14:creationId xmlns:p14="http://schemas.microsoft.com/office/powerpoint/2010/main" val="2477775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A8EC7B5-E197-4EB3-8D76-9BD991BB8126}"/>
              </a:ext>
            </a:extLst>
          </p:cNvPr>
          <p:cNvSpPr>
            <a:spLocks noGrp="1"/>
          </p:cNvSpPr>
          <p:nvPr>
            <p:ph idx="1"/>
          </p:nvPr>
        </p:nvSpPr>
        <p:spPr/>
        <p:txBody>
          <a:bodyPr/>
          <a:lstStyle/>
          <a:p>
            <a:r>
              <a:rPr lang="en-US" u="sng" dirty="0"/>
              <a:t>For the Evaluation</a:t>
            </a:r>
            <a:r>
              <a:rPr lang="en-US" dirty="0"/>
              <a:t>:</a:t>
            </a:r>
          </a:p>
          <a:p>
            <a:r>
              <a:rPr lang="en-US" dirty="0"/>
              <a:t>I used many different methods to be sure that our model performs well on the data.</a:t>
            </a:r>
          </a:p>
          <a:p>
            <a:r>
              <a:rPr lang="en-US" dirty="0"/>
              <a:t>I used the Accuracy matrix, Confusion Matrix, and the ROC Curve.</a:t>
            </a:r>
          </a:p>
          <a:p>
            <a:pPr marL="0" indent="0">
              <a:buNone/>
            </a:pPr>
            <a:endParaRPr lang="en-US" dirty="0"/>
          </a:p>
          <a:p>
            <a:r>
              <a:rPr lang="en-US" dirty="0"/>
              <a:t>The model achieved 0.858 accuracy which is acceptable.</a:t>
            </a:r>
          </a:p>
        </p:txBody>
      </p:sp>
      <p:sp>
        <p:nvSpPr>
          <p:cNvPr id="4" name="Slide Number Placeholder 3">
            <a:extLst>
              <a:ext uri="{FF2B5EF4-FFF2-40B4-BE49-F238E27FC236}">
                <a16:creationId xmlns:a16="http://schemas.microsoft.com/office/drawing/2014/main" id="{621FF61B-B875-4B16-9148-70732337AA04}"/>
              </a:ext>
            </a:extLst>
          </p:cNvPr>
          <p:cNvSpPr>
            <a:spLocks noGrp="1"/>
          </p:cNvSpPr>
          <p:nvPr>
            <p:ph type="sldNum" sz="quarter" idx="12"/>
          </p:nvPr>
        </p:nvSpPr>
        <p:spPr/>
        <p:txBody>
          <a:bodyPr/>
          <a:lstStyle/>
          <a:p>
            <a:fld id="{6B31058B-9DCB-4130-BBD7-361BC2468847}" type="slidenum">
              <a:rPr lang="en-US" smtClean="0"/>
              <a:t>11</a:t>
            </a:fld>
            <a:endParaRPr lang="en-US"/>
          </a:p>
        </p:txBody>
      </p:sp>
      <p:pic>
        <p:nvPicPr>
          <p:cNvPr id="5" name="Picture 4">
            <a:extLst>
              <a:ext uri="{FF2B5EF4-FFF2-40B4-BE49-F238E27FC236}">
                <a16:creationId xmlns:a16="http://schemas.microsoft.com/office/drawing/2014/main" id="{F90E14D9-9BF2-4544-A571-A68FE21BBC74}"/>
              </a:ext>
            </a:extLst>
          </p:cNvPr>
          <p:cNvPicPr>
            <a:picLocks noChangeAspect="1"/>
          </p:cNvPicPr>
          <p:nvPr/>
        </p:nvPicPr>
        <p:blipFill>
          <a:blip r:embed="rId2"/>
          <a:stretch>
            <a:fillRect/>
          </a:stretch>
        </p:blipFill>
        <p:spPr>
          <a:xfrm>
            <a:off x="838200" y="4892222"/>
            <a:ext cx="9324975" cy="723900"/>
          </a:xfrm>
          <a:prstGeom prst="rect">
            <a:avLst/>
          </a:prstGeom>
        </p:spPr>
      </p:pic>
      <p:sp>
        <p:nvSpPr>
          <p:cNvPr id="6" name="Title 1">
            <a:extLst>
              <a:ext uri="{FF2B5EF4-FFF2-40B4-BE49-F238E27FC236}">
                <a16:creationId xmlns:a16="http://schemas.microsoft.com/office/drawing/2014/main" id="{A12B1E45-DBE4-744A-9975-C26798E7E508}"/>
              </a:ext>
            </a:extLst>
          </p:cNvPr>
          <p:cNvSpPr txBox="1">
            <a:spLocks/>
          </p:cNvSpPr>
          <p:nvPr/>
        </p:nvSpPr>
        <p:spPr>
          <a:xfrm>
            <a:off x="976208" y="778739"/>
            <a:ext cx="6162260" cy="675861"/>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rPr>
              <a:t>model building</a:t>
            </a:r>
            <a:endParaRPr lang="en-US" sz="3600" b="1" dirty="0">
              <a:solidFill>
                <a:schemeClr val="bg1"/>
              </a:solidFill>
            </a:endParaRPr>
          </a:p>
        </p:txBody>
      </p:sp>
    </p:spTree>
    <p:extLst>
      <p:ext uri="{BB962C8B-B14F-4D97-AF65-F5344CB8AC3E}">
        <p14:creationId xmlns:p14="http://schemas.microsoft.com/office/powerpoint/2010/main" val="26728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241294F-4B4A-4039-8549-7126C7749BD6}"/>
              </a:ext>
            </a:extLst>
          </p:cNvPr>
          <p:cNvSpPr>
            <a:spLocks noGrp="1"/>
          </p:cNvSpPr>
          <p:nvPr>
            <p:ph idx="1"/>
          </p:nvPr>
        </p:nvSpPr>
        <p:spPr>
          <a:xfrm>
            <a:off x="359228" y="287109"/>
            <a:ext cx="10515600" cy="6434365"/>
          </a:xfrm>
        </p:spPr>
        <p:txBody>
          <a:bodyPr/>
          <a:lstStyle/>
          <a:p>
            <a:r>
              <a:rPr lang="en-US" u="sng" dirty="0"/>
              <a:t>For the Confusion Matrix</a:t>
            </a:r>
          </a:p>
          <a:p>
            <a:r>
              <a:rPr lang="en-US" dirty="0"/>
              <a:t>It describes the number of True Positives and True Negatives comparing to the number of False Positives and False Negatives.</a:t>
            </a:r>
          </a:p>
          <a:p>
            <a:r>
              <a:rPr lang="en-US" dirty="0"/>
              <a:t>Our goal is to maximize the number of trues and minimize the number of false.</a:t>
            </a:r>
          </a:p>
          <a:p>
            <a:r>
              <a:rPr lang="en-US" dirty="0"/>
              <a:t>0 means no deposit and</a:t>
            </a:r>
          </a:p>
          <a:p>
            <a:r>
              <a:rPr lang="en-US" dirty="0"/>
              <a:t>1 means deposit</a:t>
            </a:r>
          </a:p>
          <a:p>
            <a:endParaRPr lang="en-US" dirty="0"/>
          </a:p>
          <a:p>
            <a:pPr marL="0" indent="0">
              <a:buNone/>
            </a:pPr>
            <a:endParaRPr lang="en-US" dirty="0"/>
          </a:p>
        </p:txBody>
      </p:sp>
      <p:sp>
        <p:nvSpPr>
          <p:cNvPr id="4" name="Slide Number Placeholder 3">
            <a:extLst>
              <a:ext uri="{FF2B5EF4-FFF2-40B4-BE49-F238E27FC236}">
                <a16:creationId xmlns:a16="http://schemas.microsoft.com/office/drawing/2014/main" id="{19A2CC14-0B76-4B84-B4B3-3AC3F19373D5}"/>
              </a:ext>
            </a:extLst>
          </p:cNvPr>
          <p:cNvSpPr>
            <a:spLocks noGrp="1"/>
          </p:cNvSpPr>
          <p:nvPr>
            <p:ph type="sldNum" sz="quarter" idx="12"/>
          </p:nvPr>
        </p:nvSpPr>
        <p:spPr/>
        <p:txBody>
          <a:bodyPr/>
          <a:lstStyle/>
          <a:p>
            <a:fld id="{6B31058B-9DCB-4130-BBD7-361BC2468847}" type="slidenum">
              <a:rPr lang="en-US" smtClean="0"/>
              <a:t>12</a:t>
            </a:fld>
            <a:endParaRPr lang="en-US"/>
          </a:p>
        </p:txBody>
      </p:sp>
      <p:pic>
        <p:nvPicPr>
          <p:cNvPr id="5" name="Picture 4">
            <a:extLst>
              <a:ext uri="{FF2B5EF4-FFF2-40B4-BE49-F238E27FC236}">
                <a16:creationId xmlns:a16="http://schemas.microsoft.com/office/drawing/2014/main" id="{D57126E0-D639-4375-82DA-284A67E1FF88}"/>
              </a:ext>
            </a:extLst>
          </p:cNvPr>
          <p:cNvPicPr>
            <a:picLocks noChangeAspect="1"/>
          </p:cNvPicPr>
          <p:nvPr/>
        </p:nvPicPr>
        <p:blipFill>
          <a:blip r:embed="rId2"/>
          <a:stretch>
            <a:fillRect/>
          </a:stretch>
        </p:blipFill>
        <p:spPr>
          <a:xfrm>
            <a:off x="4392118" y="2441577"/>
            <a:ext cx="6174283" cy="4129314"/>
          </a:xfrm>
          <a:prstGeom prst="rect">
            <a:avLst/>
          </a:prstGeom>
        </p:spPr>
      </p:pic>
    </p:spTree>
    <p:extLst>
      <p:ext uri="{BB962C8B-B14F-4D97-AF65-F5344CB8AC3E}">
        <p14:creationId xmlns:p14="http://schemas.microsoft.com/office/powerpoint/2010/main" val="24318971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342535-1824-417C-A8C0-CB8985963EEB}"/>
              </a:ext>
            </a:extLst>
          </p:cNvPr>
          <p:cNvSpPr>
            <a:spLocks noGrp="1"/>
          </p:cNvSpPr>
          <p:nvPr>
            <p:ph idx="1"/>
          </p:nvPr>
        </p:nvSpPr>
        <p:spPr>
          <a:xfrm>
            <a:off x="208375" y="344260"/>
            <a:ext cx="6762052" cy="5922149"/>
          </a:xfrm>
        </p:spPr>
        <p:txBody>
          <a:bodyPr>
            <a:normAutofit/>
          </a:bodyPr>
          <a:lstStyle/>
          <a:p>
            <a:r>
              <a:rPr lang="en-US" sz="2400" u="sng" dirty="0"/>
              <a:t>For the ROC Curve:</a:t>
            </a:r>
          </a:p>
          <a:p>
            <a:r>
              <a:rPr lang="en-US" sz="2400" dirty="0"/>
              <a:t>People usually called it as the Area Under Curve(AUC).</a:t>
            </a:r>
          </a:p>
          <a:p>
            <a:r>
              <a:rPr lang="en-US" sz="2400" dirty="0"/>
              <a:t>It describes the relation between the number of true positives on the y axis and the number of false positive on the x axis.</a:t>
            </a:r>
          </a:p>
          <a:p>
            <a:r>
              <a:rPr lang="en-US" sz="2400" dirty="0"/>
              <a:t>Our goal is to maximize the number of true positive and minimize the number of false positives.</a:t>
            </a:r>
          </a:p>
          <a:p>
            <a:r>
              <a:rPr lang="en-US" sz="2400" dirty="0"/>
              <a:t>Or we can say we want to maximize the area under the curve.</a:t>
            </a:r>
          </a:p>
          <a:p>
            <a:r>
              <a:rPr lang="en-US" sz="2400" dirty="0"/>
              <a:t>The max value for the (AUC) equals 1.</a:t>
            </a:r>
          </a:p>
          <a:p>
            <a:r>
              <a:rPr lang="en-US" sz="2400" dirty="0"/>
              <a:t>Our model has successfully achieved AUC equals 0.92.</a:t>
            </a:r>
          </a:p>
          <a:p>
            <a:endParaRPr lang="en-US" sz="2400" dirty="0"/>
          </a:p>
          <a:p>
            <a:pPr marL="0" indent="0">
              <a:buNone/>
            </a:pPr>
            <a:endParaRPr lang="en-US" dirty="0"/>
          </a:p>
        </p:txBody>
      </p:sp>
      <p:sp>
        <p:nvSpPr>
          <p:cNvPr id="4" name="Slide Number Placeholder 3">
            <a:extLst>
              <a:ext uri="{FF2B5EF4-FFF2-40B4-BE49-F238E27FC236}">
                <a16:creationId xmlns:a16="http://schemas.microsoft.com/office/drawing/2014/main" id="{EC940B40-FB0A-4824-81B3-06CA2F60DDC5}"/>
              </a:ext>
            </a:extLst>
          </p:cNvPr>
          <p:cNvSpPr>
            <a:spLocks noGrp="1"/>
          </p:cNvSpPr>
          <p:nvPr>
            <p:ph type="sldNum" sz="quarter" idx="12"/>
          </p:nvPr>
        </p:nvSpPr>
        <p:spPr/>
        <p:txBody>
          <a:bodyPr/>
          <a:lstStyle/>
          <a:p>
            <a:fld id="{6B31058B-9DCB-4130-BBD7-361BC2468847}" type="slidenum">
              <a:rPr lang="en-US" smtClean="0"/>
              <a:t>13</a:t>
            </a:fld>
            <a:endParaRPr lang="en-US"/>
          </a:p>
        </p:txBody>
      </p:sp>
      <p:pic>
        <p:nvPicPr>
          <p:cNvPr id="6" name="Content Placeholder 4">
            <a:extLst>
              <a:ext uri="{FF2B5EF4-FFF2-40B4-BE49-F238E27FC236}">
                <a16:creationId xmlns:a16="http://schemas.microsoft.com/office/drawing/2014/main" id="{D76D8D48-D506-934C-97BE-4D73EEF41195}"/>
              </a:ext>
            </a:extLst>
          </p:cNvPr>
          <p:cNvPicPr>
            <a:picLocks noChangeAspect="1"/>
          </p:cNvPicPr>
          <p:nvPr/>
        </p:nvPicPr>
        <p:blipFill>
          <a:blip r:embed="rId2"/>
          <a:stretch>
            <a:fillRect/>
          </a:stretch>
        </p:blipFill>
        <p:spPr>
          <a:xfrm>
            <a:off x="7105338" y="1469036"/>
            <a:ext cx="4876800" cy="4189751"/>
          </a:xfrm>
          <a:prstGeom prst="rect">
            <a:avLst/>
          </a:prstGeom>
        </p:spPr>
      </p:pic>
    </p:spTree>
    <p:extLst>
      <p:ext uri="{BB962C8B-B14F-4D97-AF65-F5344CB8AC3E}">
        <p14:creationId xmlns:p14="http://schemas.microsoft.com/office/powerpoint/2010/main" val="41721756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9494234-3B9A-B147-ACFC-556313479B07}"/>
              </a:ext>
            </a:extLst>
          </p:cNvPr>
          <p:cNvSpPr>
            <a:spLocks noGrp="1"/>
          </p:cNvSpPr>
          <p:nvPr>
            <p:ph idx="1"/>
          </p:nvPr>
        </p:nvSpPr>
        <p:spPr>
          <a:xfrm>
            <a:off x="836951" y="1578976"/>
            <a:ext cx="10515600" cy="4351338"/>
          </a:xfrm>
        </p:spPr>
        <p:txBody>
          <a:bodyPr>
            <a:normAutofit fontScale="92500" lnSpcReduction="20000"/>
          </a:bodyPr>
          <a:lstStyle/>
          <a:p>
            <a:pPr algn="just"/>
            <a:r>
              <a:rPr lang="en-US" dirty="0"/>
              <a:t>For Exploring the dataset: I found that our dataset is clean and doesn’t contain any missing values.</a:t>
            </a:r>
          </a:p>
          <a:p>
            <a:pPr algn="just"/>
            <a:r>
              <a:rPr lang="en-US" dirty="0"/>
              <a:t>For data preprocessing we apply many changes to the data to make it ready and pass it to the model ex: drop the past days that have negative values.</a:t>
            </a:r>
          </a:p>
          <a:p>
            <a:pPr algn="just"/>
            <a:r>
              <a:rPr lang="en-US" dirty="0"/>
              <a:t>The third step was splitting the data into training and testing data.</a:t>
            </a:r>
          </a:p>
          <a:p>
            <a:pPr algn="just"/>
            <a:r>
              <a:rPr lang="en-US" dirty="0"/>
              <a:t>The final step was building the model I tried many models and I choose the XGB classifier as our final model.</a:t>
            </a:r>
          </a:p>
          <a:p>
            <a:pPr algn="just"/>
            <a:r>
              <a:rPr lang="en-US" dirty="0"/>
              <a:t>From the results we found the number of the clients who not deposit is more than the clients who made deposits.</a:t>
            </a:r>
          </a:p>
          <a:p>
            <a:pPr algn="just"/>
            <a:r>
              <a:rPr lang="en-US" dirty="0"/>
              <a:t>I suggest to make more campaigns to encourage clients to make more deposits in our bank to increase the income.</a:t>
            </a:r>
          </a:p>
        </p:txBody>
      </p:sp>
      <p:sp>
        <p:nvSpPr>
          <p:cNvPr id="4" name="Title 1">
            <a:extLst>
              <a:ext uri="{FF2B5EF4-FFF2-40B4-BE49-F238E27FC236}">
                <a16:creationId xmlns:a16="http://schemas.microsoft.com/office/drawing/2014/main" id="{3D33255C-8AB0-184A-8AFF-8DE2B6172FEA}"/>
              </a:ext>
            </a:extLst>
          </p:cNvPr>
          <p:cNvSpPr txBox="1">
            <a:spLocks noGrp="1"/>
          </p:cNvSpPr>
          <p:nvPr>
            <p:ph type="title"/>
          </p:nvPr>
        </p:nvSpPr>
        <p:spPr>
          <a:xfrm>
            <a:off x="838200" y="365126"/>
            <a:ext cx="10515600" cy="787814"/>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rPr>
              <a:t>CONCLUSION</a:t>
            </a:r>
            <a:endParaRPr lang="en-US" sz="3600" b="1" dirty="0">
              <a:solidFill>
                <a:schemeClr val="bg1"/>
              </a:solidFill>
            </a:endParaRPr>
          </a:p>
        </p:txBody>
      </p:sp>
      <p:sp>
        <p:nvSpPr>
          <p:cNvPr id="2" name="Slide Number Placeholder 1">
            <a:extLst>
              <a:ext uri="{FF2B5EF4-FFF2-40B4-BE49-F238E27FC236}">
                <a16:creationId xmlns:a16="http://schemas.microsoft.com/office/drawing/2014/main" id="{4B9F12A7-AD29-3C41-ADA8-8589E75C5E46}"/>
              </a:ext>
            </a:extLst>
          </p:cNvPr>
          <p:cNvSpPr>
            <a:spLocks noGrp="1"/>
          </p:cNvSpPr>
          <p:nvPr>
            <p:ph type="sldNum" sz="quarter" idx="12"/>
          </p:nvPr>
        </p:nvSpPr>
        <p:spPr/>
        <p:txBody>
          <a:bodyPr/>
          <a:lstStyle/>
          <a:p>
            <a:fld id="{6B31058B-9DCB-4130-BBD7-361BC2468847}" type="slidenum">
              <a:rPr lang="en-US" smtClean="0"/>
              <a:t>14</a:t>
            </a:fld>
            <a:endParaRPr lang="en-US"/>
          </a:p>
        </p:txBody>
      </p:sp>
    </p:spTree>
    <p:extLst>
      <p:ext uri="{BB962C8B-B14F-4D97-AF65-F5344CB8AC3E}">
        <p14:creationId xmlns:p14="http://schemas.microsoft.com/office/powerpoint/2010/main" val="22965340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FA4577-98AC-A142-84D9-4E0DB77B20DC}"/>
              </a:ext>
            </a:extLst>
          </p:cNvPr>
          <p:cNvSpPr>
            <a:spLocks noGrp="1"/>
          </p:cNvSpPr>
          <p:nvPr>
            <p:ph idx="1"/>
          </p:nvPr>
        </p:nvSpPr>
        <p:spPr>
          <a:xfrm>
            <a:off x="838200" y="2710045"/>
            <a:ext cx="10515600" cy="1187398"/>
          </a:xfrm>
        </p:spPr>
        <p:txBody>
          <a:bodyPr>
            <a:normAutofit lnSpcReduction="10000"/>
          </a:bodyPr>
          <a:lstStyle/>
          <a:p>
            <a:pPr marL="0" indent="0" algn="ctr">
              <a:buNone/>
            </a:pPr>
            <a:r>
              <a:rPr lang="en-US" sz="8000" b="1"/>
              <a:t>Thank you </a:t>
            </a:r>
            <a:r>
              <a:rPr lang="en-US" sz="8000" b="1" dirty="0"/>
              <a:t>for listening</a:t>
            </a:r>
          </a:p>
        </p:txBody>
      </p:sp>
      <p:sp>
        <p:nvSpPr>
          <p:cNvPr id="4" name="Slide Number Placeholder 3">
            <a:extLst>
              <a:ext uri="{FF2B5EF4-FFF2-40B4-BE49-F238E27FC236}">
                <a16:creationId xmlns:a16="http://schemas.microsoft.com/office/drawing/2014/main" id="{79DE239F-B837-574F-9EAA-D872D0CEAF53}"/>
              </a:ext>
            </a:extLst>
          </p:cNvPr>
          <p:cNvSpPr>
            <a:spLocks noGrp="1"/>
          </p:cNvSpPr>
          <p:nvPr>
            <p:ph type="sldNum" sz="quarter" idx="12"/>
          </p:nvPr>
        </p:nvSpPr>
        <p:spPr/>
        <p:txBody>
          <a:bodyPr/>
          <a:lstStyle/>
          <a:p>
            <a:fld id="{6B31058B-9DCB-4130-BBD7-361BC2468847}" type="slidenum">
              <a:rPr lang="en-US" smtClean="0"/>
              <a:t>15</a:t>
            </a:fld>
            <a:endParaRPr lang="en-US"/>
          </a:p>
        </p:txBody>
      </p:sp>
    </p:spTree>
    <p:extLst>
      <p:ext uri="{BB962C8B-B14F-4D97-AF65-F5344CB8AC3E}">
        <p14:creationId xmlns:p14="http://schemas.microsoft.com/office/powerpoint/2010/main" val="1955080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874641" y="482943"/>
            <a:ext cx="10237307" cy="675861"/>
          </a:xfrm>
          <a:solidFill>
            <a:schemeClr val="accent5">
              <a:lumMod val="75000"/>
            </a:schemeClr>
          </a:solidFill>
        </p:spPr>
        <p:txBody>
          <a:bodyPr>
            <a:normAutofit/>
          </a:bodyPr>
          <a:lstStyle/>
          <a:p>
            <a:pPr marL="0" marR="0" algn="l">
              <a:spcBef>
                <a:spcPts val="0"/>
              </a:spcBef>
              <a:spcAft>
                <a:spcPts val="0"/>
              </a:spcAft>
            </a:pPr>
            <a:r>
              <a:rPr lang="en-US" sz="3600" b="1" dirty="0">
                <a:solidFill>
                  <a:schemeClr val="bg1"/>
                </a:solidFill>
                <a:latin typeface="+mn-lt"/>
                <a:ea typeface="Calibri" panose="020F0502020204030204" pitchFamily="34" charset="0"/>
              </a:rPr>
              <a:t>Bank marketing analysis using machine learning</a:t>
            </a:r>
            <a:endParaRPr lang="en-US" sz="3600" b="1" dirty="0">
              <a:solidFill>
                <a:schemeClr val="bg1"/>
              </a:solidFill>
            </a:endParaRPr>
          </a:p>
        </p:txBody>
      </p:sp>
      <p:sp>
        <p:nvSpPr>
          <p:cNvPr id="3" name="Subtitle 2">
            <a:extLst>
              <a:ext uri="{FF2B5EF4-FFF2-40B4-BE49-F238E27FC236}">
                <a16:creationId xmlns:a16="http://schemas.microsoft.com/office/drawing/2014/main" id="{83799A0F-CA86-44AD-A99C-31B3291738B4}"/>
              </a:ext>
            </a:extLst>
          </p:cNvPr>
          <p:cNvSpPr>
            <a:spLocks noGrp="1"/>
          </p:cNvSpPr>
          <p:nvPr>
            <p:ph type="subTitle" idx="1"/>
          </p:nvPr>
        </p:nvSpPr>
        <p:spPr>
          <a:xfrm>
            <a:off x="874640" y="1297954"/>
            <a:ext cx="10237307" cy="1475226"/>
          </a:xfrm>
        </p:spPr>
        <p:txBody>
          <a:bodyPr anchor="ctr">
            <a:normAutofit fontScale="92500" lnSpcReduction="10000"/>
          </a:bodyPr>
          <a:lstStyle/>
          <a:p>
            <a:pPr marL="0" marR="0" algn="just">
              <a:spcBef>
                <a:spcPts val="0"/>
              </a:spcBef>
              <a:spcAft>
                <a:spcPts val="0"/>
              </a:spcAft>
            </a:pPr>
            <a:endParaRPr lang="ar-SA" sz="3200" dirty="0">
              <a:solidFill>
                <a:srgbClr val="000000"/>
              </a:solidFill>
              <a:effectLst/>
              <a:ea typeface="Calibri" panose="020F0502020204030204" pitchFamily="34" charset="0"/>
            </a:endParaRPr>
          </a:p>
          <a:p>
            <a:pPr algn="just">
              <a:lnSpc>
                <a:spcPct val="150000"/>
              </a:lnSpc>
              <a:spcBef>
                <a:spcPts val="0"/>
              </a:spcBef>
            </a:pPr>
            <a:r>
              <a:rPr lang="en-US" dirty="0">
                <a:solidFill>
                  <a:srgbClr val="000000"/>
                </a:solidFill>
                <a:effectLst/>
                <a:ea typeface="Calibri" panose="020F0502020204030204" pitchFamily="34" charset="0"/>
              </a:rPr>
              <a:t>In this project I will try to perform exploratory data analysis and build a machine </a:t>
            </a:r>
            <a:r>
              <a:rPr lang="en-US" dirty="0">
                <a:solidFill>
                  <a:srgbClr val="000000"/>
                </a:solidFill>
              </a:rPr>
              <a:t>learning model to Predict if a client will subscribe (yes/no) to a term deposit in the bank.</a:t>
            </a:r>
          </a:p>
          <a:p>
            <a:endParaRPr lang="en-US" dirty="0"/>
          </a:p>
        </p:txBody>
      </p:sp>
      <p:sp>
        <p:nvSpPr>
          <p:cNvPr id="4" name="Slide Number Placeholder 3">
            <a:extLst>
              <a:ext uri="{FF2B5EF4-FFF2-40B4-BE49-F238E27FC236}">
                <a16:creationId xmlns:a16="http://schemas.microsoft.com/office/drawing/2014/main" id="{CA327A4B-B67D-8347-AB8C-6BA0B0B1C6FA}"/>
              </a:ext>
            </a:extLst>
          </p:cNvPr>
          <p:cNvSpPr>
            <a:spLocks noGrp="1"/>
          </p:cNvSpPr>
          <p:nvPr>
            <p:ph type="sldNum" sz="quarter" idx="12"/>
          </p:nvPr>
        </p:nvSpPr>
        <p:spPr/>
        <p:txBody>
          <a:bodyPr/>
          <a:lstStyle/>
          <a:p>
            <a:fld id="{6B31058B-9DCB-4130-BBD7-361BC2468847}" type="slidenum">
              <a:rPr lang="en-US" smtClean="0"/>
              <a:t>2</a:t>
            </a:fld>
            <a:endParaRPr lang="en-US"/>
          </a:p>
        </p:txBody>
      </p:sp>
      <p:sp>
        <p:nvSpPr>
          <p:cNvPr id="7" name="Title 1">
            <a:extLst>
              <a:ext uri="{FF2B5EF4-FFF2-40B4-BE49-F238E27FC236}">
                <a16:creationId xmlns:a16="http://schemas.microsoft.com/office/drawing/2014/main" id="{D35774A9-0F87-5F44-AFDA-7B74DF42A3D5}"/>
              </a:ext>
            </a:extLst>
          </p:cNvPr>
          <p:cNvSpPr txBox="1">
            <a:spLocks/>
          </p:cNvSpPr>
          <p:nvPr/>
        </p:nvSpPr>
        <p:spPr>
          <a:xfrm>
            <a:off x="874639" y="2930418"/>
            <a:ext cx="10237307" cy="675861"/>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a:solidFill>
                  <a:schemeClr val="bg1"/>
                </a:solidFill>
                <a:latin typeface="+mn-lt"/>
                <a:ea typeface="Calibri" panose="020F0502020204030204" pitchFamily="34" charset="0"/>
              </a:rPr>
              <a:t>Understanding the problem</a:t>
            </a:r>
            <a:endParaRPr lang="en-US" sz="3600" b="1" dirty="0">
              <a:solidFill>
                <a:schemeClr val="bg1"/>
              </a:solidFill>
            </a:endParaRPr>
          </a:p>
        </p:txBody>
      </p:sp>
      <p:sp>
        <p:nvSpPr>
          <p:cNvPr id="8" name="Subtitle 2">
            <a:extLst>
              <a:ext uri="{FF2B5EF4-FFF2-40B4-BE49-F238E27FC236}">
                <a16:creationId xmlns:a16="http://schemas.microsoft.com/office/drawing/2014/main" id="{D730F108-F8DA-EC48-8C1D-D0C6BAE16409}"/>
              </a:ext>
            </a:extLst>
          </p:cNvPr>
          <p:cNvSpPr txBox="1">
            <a:spLocks/>
          </p:cNvSpPr>
          <p:nvPr/>
        </p:nvSpPr>
        <p:spPr>
          <a:xfrm>
            <a:off x="874638" y="3763517"/>
            <a:ext cx="10237307" cy="2244967"/>
          </a:xfrm>
          <a:prstGeom prst="rect">
            <a:avLst/>
          </a:prstGeom>
        </p:spPr>
        <p:txBody>
          <a:bodyPr vert="horz" lIns="91440" tIns="45720" rIns="91440" bIns="45720" rtlCol="0" anchor="ctr">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50000"/>
              </a:lnSpc>
              <a:spcBef>
                <a:spcPts val="0"/>
              </a:spcBef>
            </a:pPr>
            <a:endParaRPr lang="en-US" sz="3200" dirty="0">
              <a:solidFill>
                <a:srgbClr val="000000"/>
              </a:solidFill>
              <a:ea typeface="Calibri" panose="020F0502020204030204" pitchFamily="34" charset="0"/>
              <a:cs typeface="Arial" panose="020B0604020202020204" pitchFamily="34" charset="0"/>
            </a:endParaRPr>
          </a:p>
          <a:p>
            <a:pPr algn="just">
              <a:lnSpc>
                <a:spcPct val="150000"/>
              </a:lnSpc>
              <a:spcBef>
                <a:spcPts val="0"/>
              </a:spcBef>
            </a:pPr>
            <a:r>
              <a:rPr lang="en-US" dirty="0"/>
              <a:t>Increasing the number of client who deposit their money in the bank by analyzing their past marketing campaign data and recommending which customer to target. And this is defined as a classification problem.</a:t>
            </a:r>
          </a:p>
          <a:p>
            <a:pPr marL="457200" indent="-457200" algn="just">
              <a:lnSpc>
                <a:spcPct val="150000"/>
              </a:lnSpc>
              <a:spcBef>
                <a:spcPts val="0"/>
              </a:spcBef>
              <a:buFont typeface="Arial" panose="020B0604020202020204" pitchFamily="34" charset="0"/>
              <a:buChar char="•"/>
            </a:pPr>
            <a:endParaRPr lang="en-US" sz="3200" dirty="0"/>
          </a:p>
          <a:p>
            <a:endParaRPr lang="en-US" dirty="0"/>
          </a:p>
        </p:txBody>
      </p:sp>
      <p:cxnSp>
        <p:nvCxnSpPr>
          <p:cNvPr id="9" name="Straight Connector 8">
            <a:extLst>
              <a:ext uri="{FF2B5EF4-FFF2-40B4-BE49-F238E27FC236}">
                <a16:creationId xmlns:a16="http://schemas.microsoft.com/office/drawing/2014/main" id="{49247F41-A702-F749-8245-8CFECB0C0A14}"/>
              </a:ext>
            </a:extLst>
          </p:cNvPr>
          <p:cNvCxnSpPr>
            <a:cxnSpLocks/>
          </p:cNvCxnSpPr>
          <p:nvPr/>
        </p:nvCxnSpPr>
        <p:spPr>
          <a:xfrm>
            <a:off x="2368446" y="5411449"/>
            <a:ext cx="2548327" cy="0"/>
          </a:xfrm>
          <a:prstGeom prst="line">
            <a:avLst/>
          </a:prstGeom>
          <a:ln w="76200"/>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971935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8"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9"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13" name="Title 1">
            <a:extLst>
              <a:ext uri="{FF2B5EF4-FFF2-40B4-BE49-F238E27FC236}">
                <a16:creationId xmlns:a16="http://schemas.microsoft.com/office/drawing/2014/main" id="{539A725E-DD55-4245-A688-5595E5796569}"/>
              </a:ext>
            </a:extLst>
          </p:cNvPr>
          <p:cNvSpPr txBox="1">
            <a:spLocks/>
          </p:cNvSpPr>
          <p:nvPr/>
        </p:nvSpPr>
        <p:spPr>
          <a:xfrm>
            <a:off x="5327374" y="337930"/>
            <a:ext cx="6162260" cy="675861"/>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rPr>
              <a:t>Data Exploration</a:t>
            </a:r>
            <a:endParaRPr lang="en-US" sz="3600" b="1" dirty="0">
              <a:solidFill>
                <a:schemeClr val="bg1"/>
              </a:solidFill>
            </a:endParaRPr>
          </a:p>
        </p:txBody>
      </p:sp>
      <p:sp>
        <p:nvSpPr>
          <p:cNvPr id="19" name="Title 1">
            <a:extLst>
              <a:ext uri="{FF2B5EF4-FFF2-40B4-BE49-F238E27FC236}">
                <a16:creationId xmlns:a16="http://schemas.microsoft.com/office/drawing/2014/main" id="{B3FBDFB5-3862-AB4D-A619-5ADB1A415416}"/>
              </a:ext>
            </a:extLst>
          </p:cNvPr>
          <p:cNvSpPr txBox="1">
            <a:spLocks/>
          </p:cNvSpPr>
          <p:nvPr/>
        </p:nvSpPr>
        <p:spPr>
          <a:xfrm>
            <a:off x="200422" y="1780660"/>
            <a:ext cx="4293704" cy="4559679"/>
          </a:xfrm>
          <a:prstGeom prst="rect">
            <a:avLst/>
          </a:prstGeom>
        </p:spPr>
        <p:txBody>
          <a:bodyPr vert="horz" lIns="91440" tIns="45720" rIns="91440" bIns="45720" rtlCol="0" anchor="b">
            <a:normAutofit fontScale="97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700" dirty="0">
                <a:solidFill>
                  <a:schemeClr val="bg1"/>
                </a:solidFill>
              </a:rPr>
              <a:t>Dataset contained 17 different features and 11162 clients.</a:t>
            </a:r>
            <a:br>
              <a:rPr lang="en-US" sz="3700" dirty="0">
                <a:solidFill>
                  <a:schemeClr val="bg1"/>
                </a:solidFill>
              </a:rPr>
            </a:br>
            <a:r>
              <a:rPr lang="en-US" sz="3700" dirty="0">
                <a:solidFill>
                  <a:schemeClr val="bg1"/>
                </a:solidFill>
              </a:rPr>
              <a:t>Features were both categorical and numerical. Target variable was binary (“yes” or “no”).</a:t>
            </a:r>
            <a:br>
              <a:rPr lang="en-US" sz="3700" dirty="0">
                <a:solidFill>
                  <a:schemeClr val="bg1"/>
                </a:solidFill>
              </a:rPr>
            </a:br>
            <a:endParaRPr lang="en-US" sz="3700" dirty="0">
              <a:solidFill>
                <a:schemeClr val="bg1"/>
              </a:solidFill>
            </a:endParaRPr>
          </a:p>
        </p:txBody>
      </p:sp>
      <p:sp>
        <p:nvSpPr>
          <p:cNvPr id="2" name="Slide Number Placeholder 1">
            <a:extLst>
              <a:ext uri="{FF2B5EF4-FFF2-40B4-BE49-F238E27FC236}">
                <a16:creationId xmlns:a16="http://schemas.microsoft.com/office/drawing/2014/main" id="{1449D34D-8047-AF48-941E-8EB3775EBFC5}"/>
              </a:ext>
            </a:extLst>
          </p:cNvPr>
          <p:cNvSpPr>
            <a:spLocks noGrp="1"/>
          </p:cNvSpPr>
          <p:nvPr>
            <p:ph type="sldNum" sz="quarter" idx="12"/>
          </p:nvPr>
        </p:nvSpPr>
        <p:spPr/>
        <p:txBody>
          <a:bodyPr/>
          <a:lstStyle/>
          <a:p>
            <a:fld id="{6B31058B-9DCB-4130-BBD7-361BC2468847}" type="slidenum">
              <a:rPr lang="en-US" smtClean="0"/>
              <a:t>3</a:t>
            </a:fld>
            <a:endParaRPr lang="en-US"/>
          </a:p>
        </p:txBody>
      </p:sp>
      <p:sp>
        <p:nvSpPr>
          <p:cNvPr id="4" name="Rectangle 3">
            <a:extLst>
              <a:ext uri="{FF2B5EF4-FFF2-40B4-BE49-F238E27FC236}">
                <a16:creationId xmlns:a16="http://schemas.microsoft.com/office/drawing/2014/main" id="{CA35D6F6-45B8-6C43-B408-9FB0983F68F6}"/>
              </a:ext>
            </a:extLst>
          </p:cNvPr>
          <p:cNvSpPr/>
          <p:nvPr/>
        </p:nvSpPr>
        <p:spPr>
          <a:xfrm>
            <a:off x="5327374" y="2021691"/>
            <a:ext cx="6096000" cy="2814617"/>
          </a:xfrm>
          <a:prstGeom prst="rect">
            <a:avLst/>
          </a:prstGeom>
        </p:spPr>
        <p:txBody>
          <a:bodyPr>
            <a:spAutoFit/>
          </a:bodyPr>
          <a:lstStyle/>
          <a:p>
            <a:pPr algn="just">
              <a:lnSpc>
                <a:spcPct val="150000"/>
              </a:lnSpc>
            </a:pPr>
            <a:r>
              <a:rPr lang="en-US" sz="2000" dirty="0">
                <a:solidFill>
                  <a:srgbClr val="000000"/>
                </a:solidFill>
                <a:ea typeface="Calibri" panose="020F0502020204030204" pitchFamily="34" charset="0"/>
                <a:cs typeface="Arial" panose="020B0604020202020204" pitchFamily="34" charset="0"/>
              </a:rPr>
              <a:t>The dataset gives us information about a marketing campaign of a financial institution in which you will have to analyze in order to find ways to look for future strategies in order to improve future marketing campaigns for the bank. So here we will import  the dataset that describe.</a:t>
            </a:r>
            <a:endParaRPr lang="en-US" sz="2000" dirty="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315245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599606" y="884420"/>
            <a:ext cx="3362793" cy="747893"/>
          </a:xfrm>
        </p:spPr>
        <p:txBody>
          <a:bodyPr>
            <a:normAutofit fontScale="90000"/>
          </a:bodyPr>
          <a:lstStyle/>
          <a:p>
            <a:pPr marL="0" marR="0" algn="l">
              <a:lnSpc>
                <a:spcPct val="107000"/>
              </a:lnSpc>
              <a:spcBef>
                <a:spcPts val="0"/>
              </a:spcBef>
              <a:spcAft>
                <a:spcPts val="800"/>
              </a:spcAft>
            </a:pPr>
            <a:r>
              <a:rPr lang="en-US" sz="4800" dirty="0">
                <a:solidFill>
                  <a:srgbClr val="000000"/>
                </a:solidFill>
                <a:effectLst/>
                <a:latin typeface="+mn-lt"/>
                <a:ea typeface="Calibri" panose="020F0502020204030204" pitchFamily="34" charset="0"/>
                <a:cs typeface="Arial" panose="020B0604020202020204" pitchFamily="34" charset="0"/>
              </a:rPr>
              <a:t>Features are </a:t>
            </a:r>
            <a:endParaRPr lang="en-US" sz="4800" dirty="0">
              <a:effectLst/>
              <a:latin typeface="+mn-lt"/>
              <a:ea typeface="Calibri" panose="020F050202020403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BABF6047-B2A3-E042-A2A1-099CBAAD0D18}"/>
              </a:ext>
            </a:extLst>
          </p:cNvPr>
          <p:cNvSpPr>
            <a:spLocks noGrp="1"/>
          </p:cNvSpPr>
          <p:nvPr>
            <p:ph type="sldNum" sz="quarter" idx="12"/>
          </p:nvPr>
        </p:nvSpPr>
        <p:spPr/>
        <p:txBody>
          <a:bodyPr/>
          <a:lstStyle/>
          <a:p>
            <a:fld id="{6B31058B-9DCB-4130-BBD7-361BC2468847}" type="slidenum">
              <a:rPr lang="en-US" smtClean="0"/>
              <a:t>4</a:t>
            </a:fld>
            <a:endParaRPr lang="en-US"/>
          </a:p>
        </p:txBody>
      </p:sp>
      <p:pic>
        <p:nvPicPr>
          <p:cNvPr id="7" name="Picture 6">
            <a:extLst>
              <a:ext uri="{FF2B5EF4-FFF2-40B4-BE49-F238E27FC236}">
                <a16:creationId xmlns:a16="http://schemas.microsoft.com/office/drawing/2014/main" id="{47803FD4-83B5-1F48-846A-B25992742569}"/>
              </a:ext>
            </a:extLst>
          </p:cNvPr>
          <p:cNvPicPr>
            <a:picLocks noChangeAspect="1"/>
          </p:cNvPicPr>
          <p:nvPr/>
        </p:nvPicPr>
        <p:blipFill>
          <a:blip r:embed="rId2"/>
          <a:stretch>
            <a:fillRect/>
          </a:stretch>
        </p:blipFill>
        <p:spPr>
          <a:xfrm>
            <a:off x="599606" y="2082018"/>
            <a:ext cx="11230443" cy="3569274"/>
          </a:xfrm>
          <a:prstGeom prst="rect">
            <a:avLst/>
          </a:prstGeom>
        </p:spPr>
      </p:pic>
    </p:spTree>
    <p:extLst>
      <p:ext uri="{BB962C8B-B14F-4D97-AF65-F5344CB8AC3E}">
        <p14:creationId xmlns:p14="http://schemas.microsoft.com/office/powerpoint/2010/main" val="3942762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451225-E6F2-43E5-BF82-F912FDCDEB3C}"/>
              </a:ext>
            </a:extLst>
          </p:cNvPr>
          <p:cNvSpPr>
            <a:spLocks noGrp="1"/>
          </p:cNvSpPr>
          <p:nvPr>
            <p:ph type="ctrTitle"/>
          </p:nvPr>
        </p:nvSpPr>
        <p:spPr>
          <a:xfrm>
            <a:off x="569742" y="902869"/>
            <a:ext cx="11099408" cy="1322362"/>
          </a:xfrm>
        </p:spPr>
        <p:txBody>
          <a:bodyPr>
            <a:normAutofit fontScale="90000"/>
          </a:bodyPr>
          <a:lstStyle/>
          <a:p>
            <a:pPr algn="l">
              <a:lnSpc>
                <a:spcPct val="150000"/>
              </a:lnSpc>
            </a:pPr>
            <a:br>
              <a:rPr lang="en-US" sz="4400" dirty="0">
                <a:latin typeface="+mn-lt"/>
              </a:rPr>
            </a:br>
            <a:br>
              <a:rPr lang="ar-SA" sz="3600" dirty="0">
                <a:solidFill>
                  <a:srgbClr val="000000"/>
                </a:solidFill>
                <a:highlight>
                  <a:srgbClr val="C51A00"/>
                </a:highlight>
                <a:latin typeface="+mn-lt"/>
                <a:ea typeface="Calibri" panose="020F0502020204030204" pitchFamily="34" charset="0"/>
                <a:cs typeface="Arial" panose="020B0604020202020204" pitchFamily="34" charset="0"/>
              </a:rPr>
            </a:br>
            <a:r>
              <a:rPr lang="en-US" sz="3000" dirty="0">
                <a:solidFill>
                  <a:srgbClr val="000000"/>
                </a:solidFill>
                <a:ea typeface="Times New Roman" panose="02020603050405020304" pitchFamily="18" charset="0"/>
                <a:cs typeface="Arial" panose="020B0604020202020204" pitchFamily="34" charset="0"/>
              </a:rPr>
              <a:t>deposit | object | has the client subscribed a term deposit? (binary: '</a:t>
            </a:r>
            <a:r>
              <a:rPr lang="en-US" sz="3000" b="1" dirty="0">
                <a:solidFill>
                  <a:srgbClr val="000000"/>
                </a:solidFill>
                <a:ea typeface="Times New Roman" panose="02020603050405020304" pitchFamily="18" charset="0"/>
                <a:cs typeface="Arial" panose="020B0604020202020204" pitchFamily="34" charset="0"/>
              </a:rPr>
              <a:t>yes</a:t>
            </a:r>
            <a:r>
              <a:rPr lang="en-US" sz="3000" dirty="0">
                <a:solidFill>
                  <a:srgbClr val="000000"/>
                </a:solidFill>
                <a:ea typeface="Times New Roman" panose="02020603050405020304" pitchFamily="18" charset="0"/>
                <a:cs typeface="Arial" panose="020B0604020202020204" pitchFamily="34" charset="0"/>
              </a:rPr>
              <a:t>’, ‘</a:t>
            </a:r>
            <a:r>
              <a:rPr lang="en-US" sz="3000" b="1" dirty="0">
                <a:solidFill>
                  <a:srgbClr val="000000"/>
                </a:solidFill>
                <a:ea typeface="Times New Roman" panose="02020603050405020304" pitchFamily="18" charset="0"/>
                <a:cs typeface="Arial" panose="020B0604020202020204" pitchFamily="34" charset="0"/>
              </a:rPr>
              <a:t>no</a:t>
            </a:r>
            <a:r>
              <a:rPr lang="en-US" sz="3000" dirty="0">
                <a:solidFill>
                  <a:srgbClr val="000000"/>
                </a:solidFill>
                <a:ea typeface="Times New Roman" panose="02020603050405020304" pitchFamily="18" charset="0"/>
                <a:cs typeface="Arial" panose="020B0604020202020204" pitchFamily="34" charset="0"/>
              </a:rPr>
              <a:t>’).</a:t>
            </a:r>
            <a:endParaRPr lang="en-US" sz="3000" dirty="0">
              <a:latin typeface="+mn-lt"/>
            </a:endParaRPr>
          </a:p>
        </p:txBody>
      </p:sp>
      <p:pic>
        <p:nvPicPr>
          <p:cNvPr id="2" name="Picture 1">
            <a:extLst>
              <a:ext uri="{FF2B5EF4-FFF2-40B4-BE49-F238E27FC236}">
                <a16:creationId xmlns:a16="http://schemas.microsoft.com/office/drawing/2014/main" id="{EB31805E-9048-404D-AECF-39273209BF8E}"/>
              </a:ext>
            </a:extLst>
          </p:cNvPr>
          <p:cNvPicPr>
            <a:picLocks noChangeAspect="1"/>
          </p:cNvPicPr>
          <p:nvPr/>
        </p:nvPicPr>
        <p:blipFill>
          <a:blip r:embed="rId2"/>
          <a:stretch>
            <a:fillRect/>
          </a:stretch>
        </p:blipFill>
        <p:spPr>
          <a:xfrm>
            <a:off x="492370" y="2447779"/>
            <a:ext cx="11254152" cy="4103681"/>
          </a:xfrm>
          <a:prstGeom prst="rect">
            <a:avLst/>
          </a:prstGeom>
        </p:spPr>
      </p:pic>
      <p:sp>
        <p:nvSpPr>
          <p:cNvPr id="4" name="Title 1">
            <a:extLst>
              <a:ext uri="{FF2B5EF4-FFF2-40B4-BE49-F238E27FC236}">
                <a16:creationId xmlns:a16="http://schemas.microsoft.com/office/drawing/2014/main" id="{15B541FF-E85B-974F-950C-E0912E509C50}"/>
              </a:ext>
            </a:extLst>
          </p:cNvPr>
          <p:cNvSpPr txBox="1">
            <a:spLocks/>
          </p:cNvSpPr>
          <p:nvPr/>
        </p:nvSpPr>
        <p:spPr>
          <a:xfrm>
            <a:off x="569742" y="680321"/>
            <a:ext cx="4556894" cy="675861"/>
          </a:xfrm>
          <a:prstGeom prst="rect">
            <a:avLst/>
          </a:prstGeom>
          <a:solidFill>
            <a:schemeClr val="accent5">
              <a:lumMod val="75000"/>
            </a:schemeClr>
          </a:solid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ea typeface="Calibri" panose="020F0502020204030204" pitchFamily="34" charset="0"/>
                <a:cs typeface="Arial" panose="020B0604020202020204" pitchFamily="34" charset="0"/>
              </a:rPr>
              <a:t>My Target or Label:</a:t>
            </a:r>
            <a:endParaRPr lang="en-US" sz="3600" b="1" dirty="0">
              <a:solidFill>
                <a:schemeClr val="bg1"/>
              </a:solidFill>
              <a:latin typeface="+mn-lt"/>
            </a:endParaRPr>
          </a:p>
        </p:txBody>
      </p:sp>
      <p:sp>
        <p:nvSpPr>
          <p:cNvPr id="3" name="Slide Number Placeholder 2">
            <a:extLst>
              <a:ext uri="{FF2B5EF4-FFF2-40B4-BE49-F238E27FC236}">
                <a16:creationId xmlns:a16="http://schemas.microsoft.com/office/drawing/2014/main" id="{2D961196-0F2D-D344-8E6D-45BBDD72D35E}"/>
              </a:ext>
            </a:extLst>
          </p:cNvPr>
          <p:cNvSpPr>
            <a:spLocks noGrp="1"/>
          </p:cNvSpPr>
          <p:nvPr>
            <p:ph type="sldNum" sz="quarter" idx="12"/>
          </p:nvPr>
        </p:nvSpPr>
        <p:spPr/>
        <p:txBody>
          <a:bodyPr/>
          <a:lstStyle/>
          <a:p>
            <a:fld id="{6B31058B-9DCB-4130-BBD7-361BC2468847}" type="slidenum">
              <a:rPr lang="en-US" smtClean="0"/>
              <a:t>5</a:t>
            </a:fld>
            <a:endParaRPr lang="en-US"/>
          </a:p>
        </p:txBody>
      </p:sp>
    </p:spTree>
    <p:extLst>
      <p:ext uri="{BB962C8B-B14F-4D97-AF65-F5344CB8AC3E}">
        <p14:creationId xmlns:p14="http://schemas.microsoft.com/office/powerpoint/2010/main" val="3172339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838200" y="1834922"/>
            <a:ext cx="3693458" cy="856410"/>
          </a:xfrm>
        </p:spPr>
        <p:txBody>
          <a:bodyPr anchor="ctr" anchorCtr="0">
            <a:normAutofit/>
          </a:bodyPr>
          <a:lstStyle/>
          <a:p>
            <a:pPr marL="0" marR="0">
              <a:lnSpc>
                <a:spcPct val="107000"/>
              </a:lnSpc>
              <a:spcBef>
                <a:spcPts val="0"/>
              </a:spcBef>
              <a:spcAft>
                <a:spcPts val="800"/>
              </a:spcAft>
            </a:pPr>
            <a:r>
              <a:rPr lang="en-US" sz="3600" b="1" dirty="0">
                <a:solidFill>
                  <a:schemeClr val="accent2">
                    <a:lumMod val="75000"/>
                  </a:schemeClr>
                </a:solidFill>
                <a:effectLst/>
                <a:latin typeface="Calibri" panose="020F0502020204030204" pitchFamily="34" charset="0"/>
                <a:ea typeface="Calibri" panose="020F0502020204030204" pitchFamily="34" charset="0"/>
                <a:cs typeface="Arial" panose="020B0604020202020204" pitchFamily="34" charset="0"/>
              </a:rPr>
              <a:t>Clean the data </a:t>
            </a:r>
          </a:p>
        </p:txBody>
      </p:sp>
      <p:sp>
        <p:nvSpPr>
          <p:cNvPr id="3" name="Subtitle 2">
            <a:extLst>
              <a:ext uri="{FF2B5EF4-FFF2-40B4-BE49-F238E27FC236}">
                <a16:creationId xmlns:a16="http://schemas.microsoft.com/office/drawing/2014/main" id="{83799A0F-CA86-44AD-A99C-31B3291738B4}"/>
              </a:ext>
            </a:extLst>
          </p:cNvPr>
          <p:cNvSpPr>
            <a:spLocks noGrp="1"/>
          </p:cNvSpPr>
          <p:nvPr>
            <p:ph type="subTitle" idx="1"/>
          </p:nvPr>
        </p:nvSpPr>
        <p:spPr>
          <a:xfrm>
            <a:off x="1064559" y="2456329"/>
            <a:ext cx="10062882" cy="4123765"/>
          </a:xfrm>
        </p:spPr>
        <p:txBody>
          <a:bodyPr anchor="ctr" anchorCtr="0">
            <a:noAutofit/>
          </a:bodyPr>
          <a:lstStyle/>
          <a:p>
            <a:pPr marL="0" marR="0" algn="l">
              <a:lnSpc>
                <a:spcPct val="100000"/>
              </a:lnSpc>
              <a:spcBef>
                <a:spcPts val="0"/>
              </a:spcBef>
              <a:spcAft>
                <a:spcPts val="0"/>
              </a:spcAft>
            </a:pPr>
            <a:r>
              <a:rPr lang="en-US" sz="2800" dirty="0">
                <a:solidFill>
                  <a:srgbClr val="000000"/>
                </a:solidFill>
                <a:effectLst/>
                <a:ea typeface="Calibri" panose="020F0502020204030204" pitchFamily="34" charset="0"/>
              </a:rPr>
              <a:t>I will perfume these step to make sure everything is ready on my data analysis:</a:t>
            </a:r>
          </a:p>
          <a:p>
            <a:pPr marL="285750" marR="0" indent="-285750" algn="l">
              <a:lnSpc>
                <a:spcPct val="100000"/>
              </a:lnSpc>
              <a:spcBef>
                <a:spcPts val="0"/>
              </a:spcBef>
              <a:spcAft>
                <a:spcPts val="0"/>
              </a:spcAft>
              <a:buFont typeface="Arial" panose="020B0604020202020204" pitchFamily="34" charset="0"/>
              <a:buChar char="•"/>
            </a:pPr>
            <a:r>
              <a:rPr lang="en-US" sz="2800" dirty="0">
                <a:solidFill>
                  <a:srgbClr val="000000"/>
                </a:solidFill>
                <a:effectLst/>
                <a:ea typeface="Calibri" panose="020F0502020204030204" pitchFamily="34" charset="0"/>
              </a:rPr>
              <a:t>Feature Engineering</a:t>
            </a:r>
          </a:p>
          <a:p>
            <a:pPr marL="285750" marR="0" indent="-285750" algn="l">
              <a:lnSpc>
                <a:spcPct val="100000"/>
              </a:lnSpc>
              <a:spcBef>
                <a:spcPts val="0"/>
              </a:spcBef>
              <a:spcAft>
                <a:spcPts val="0"/>
              </a:spcAft>
              <a:buFont typeface="Arial" panose="020B0604020202020204" pitchFamily="34" charset="0"/>
              <a:buChar char="•"/>
            </a:pPr>
            <a:r>
              <a:rPr lang="en-US" sz="2800" dirty="0">
                <a:solidFill>
                  <a:srgbClr val="000000"/>
                </a:solidFill>
                <a:effectLst/>
                <a:ea typeface="Calibri" panose="020F0502020204030204" pitchFamily="34" charset="0"/>
              </a:rPr>
              <a:t>Drop unwanted Features </a:t>
            </a:r>
            <a:endParaRPr lang="ar-SA" sz="2800" dirty="0">
              <a:solidFill>
                <a:srgbClr val="000000"/>
              </a:solidFill>
              <a:effectLst/>
              <a:ea typeface="Calibri" panose="020F0502020204030204" pitchFamily="34" charset="0"/>
            </a:endParaRPr>
          </a:p>
          <a:p>
            <a:pPr marL="285750" marR="0" indent="-285750" algn="l">
              <a:lnSpc>
                <a:spcPct val="100000"/>
              </a:lnSpc>
              <a:spcBef>
                <a:spcPts val="0"/>
              </a:spcBef>
              <a:spcAft>
                <a:spcPts val="0"/>
              </a:spcAft>
              <a:buFont typeface="Arial" panose="020B0604020202020204" pitchFamily="34" charset="0"/>
              <a:buChar char="•"/>
            </a:pPr>
            <a:r>
              <a:rPr lang="en-US" sz="2800" dirty="0">
                <a:solidFill>
                  <a:srgbClr val="000000"/>
                </a:solidFill>
                <a:effectLst/>
                <a:ea typeface="Calibri" panose="020F0502020204030204" pitchFamily="34" charset="0"/>
              </a:rPr>
              <a:t>Handle Missing Values</a:t>
            </a:r>
            <a:endParaRPr lang="ar-SA" sz="2800">
              <a:solidFill>
                <a:srgbClr val="000000"/>
              </a:solidFill>
              <a:effectLst/>
              <a:ea typeface="Calibri" panose="020F0502020204030204" pitchFamily="34" charset="0"/>
            </a:endParaRPr>
          </a:p>
          <a:p>
            <a:pPr marL="285750" marR="0" indent="-285750" algn="l">
              <a:lnSpc>
                <a:spcPct val="100000"/>
              </a:lnSpc>
              <a:spcBef>
                <a:spcPts val="0"/>
              </a:spcBef>
              <a:spcAft>
                <a:spcPts val="0"/>
              </a:spcAft>
              <a:buFont typeface="Arial" panose="020B0604020202020204" pitchFamily="34" charset="0"/>
              <a:buChar char="•"/>
            </a:pPr>
            <a:r>
              <a:rPr lang="en-US" sz="2800">
                <a:solidFill>
                  <a:srgbClr val="000000"/>
                </a:solidFill>
                <a:effectLst/>
                <a:ea typeface="Calibri" panose="020F0502020204030204" pitchFamily="34" charset="0"/>
              </a:rPr>
              <a:t>Handle </a:t>
            </a:r>
            <a:r>
              <a:rPr lang="en-US" sz="2800" dirty="0">
                <a:solidFill>
                  <a:srgbClr val="000000"/>
                </a:solidFill>
                <a:effectLst/>
                <a:ea typeface="Calibri" panose="020F0502020204030204" pitchFamily="34" charset="0"/>
              </a:rPr>
              <a:t>Categorical Features </a:t>
            </a:r>
          </a:p>
          <a:p>
            <a:pPr marL="285750" marR="0" indent="-285750" algn="l">
              <a:lnSpc>
                <a:spcPct val="100000"/>
              </a:lnSpc>
              <a:spcBef>
                <a:spcPts val="0"/>
              </a:spcBef>
              <a:spcAft>
                <a:spcPts val="0"/>
              </a:spcAft>
              <a:buFont typeface="Arial" panose="020B0604020202020204" pitchFamily="34" charset="0"/>
              <a:buChar char="•"/>
            </a:pPr>
            <a:r>
              <a:rPr lang="en-US" sz="2800" dirty="0">
                <a:solidFill>
                  <a:srgbClr val="000000"/>
                </a:solidFill>
                <a:effectLst/>
                <a:ea typeface="Calibri" panose="020F0502020204030204" pitchFamily="34" charset="0"/>
              </a:rPr>
              <a:t>Handle Feature Scaling </a:t>
            </a:r>
          </a:p>
          <a:p>
            <a:pPr marL="285750" marR="0" indent="-285750" algn="l">
              <a:lnSpc>
                <a:spcPct val="100000"/>
              </a:lnSpc>
              <a:spcBef>
                <a:spcPts val="0"/>
              </a:spcBef>
              <a:spcAft>
                <a:spcPts val="800"/>
              </a:spcAft>
              <a:buFont typeface="Arial" panose="020B0604020202020204" pitchFamily="34" charset="0"/>
              <a:buChar char="•"/>
            </a:pPr>
            <a:r>
              <a:rPr lang="en-US" sz="2800" dirty="0">
                <a:effectLst/>
                <a:ea typeface="Calibri" panose="020F0502020204030204" pitchFamily="34" charset="0"/>
                <a:cs typeface="Arial" panose="020B0604020202020204" pitchFamily="34" charset="0"/>
              </a:rPr>
              <a:t>Remove Outliers</a:t>
            </a:r>
          </a:p>
        </p:txBody>
      </p:sp>
      <p:sp>
        <p:nvSpPr>
          <p:cNvPr id="5" name="Title 1">
            <a:extLst>
              <a:ext uri="{FF2B5EF4-FFF2-40B4-BE49-F238E27FC236}">
                <a16:creationId xmlns:a16="http://schemas.microsoft.com/office/drawing/2014/main" id="{A3FD823B-5A32-9844-A821-8391B3404914}"/>
              </a:ext>
            </a:extLst>
          </p:cNvPr>
          <p:cNvSpPr txBox="1">
            <a:spLocks/>
          </p:cNvSpPr>
          <p:nvPr/>
        </p:nvSpPr>
        <p:spPr>
          <a:xfrm>
            <a:off x="838200" y="834277"/>
            <a:ext cx="10515600" cy="856411"/>
          </a:xfrm>
          <a:prstGeom prst="rect">
            <a:avLst/>
          </a:prstGeom>
          <a:solidFill>
            <a:schemeClr val="accent5">
              <a:lumMod val="75000"/>
            </a:schemeClr>
          </a:solidFill>
        </p:spPr>
        <p:txBody>
          <a:bodyPr vert="horz" lIns="91440" tIns="45720" rIns="91440" bIns="45720" rtlCol="0" anchor="ctr"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pPr>
            <a:r>
              <a:rPr lang="en-US" sz="3600" b="1" dirty="0">
                <a:solidFill>
                  <a:schemeClr val="bg1"/>
                </a:solidFill>
                <a:latin typeface="+mn-lt"/>
              </a:rPr>
              <a:t>Data preparation</a:t>
            </a:r>
            <a:endParaRPr lang="en-US" sz="3600" b="1" dirty="0">
              <a:solidFill>
                <a:schemeClr val="bg1"/>
              </a:solidFill>
            </a:endParaRPr>
          </a:p>
        </p:txBody>
      </p:sp>
      <p:sp>
        <p:nvSpPr>
          <p:cNvPr id="4" name="Slide Number Placeholder 3">
            <a:extLst>
              <a:ext uri="{FF2B5EF4-FFF2-40B4-BE49-F238E27FC236}">
                <a16:creationId xmlns:a16="http://schemas.microsoft.com/office/drawing/2014/main" id="{0B2A4427-D0D1-FF4E-B0BF-ADEDDCC36DD6}"/>
              </a:ext>
            </a:extLst>
          </p:cNvPr>
          <p:cNvSpPr>
            <a:spLocks noGrp="1"/>
          </p:cNvSpPr>
          <p:nvPr>
            <p:ph type="sldNum" sz="quarter" idx="12"/>
          </p:nvPr>
        </p:nvSpPr>
        <p:spPr/>
        <p:txBody>
          <a:bodyPr/>
          <a:lstStyle/>
          <a:p>
            <a:fld id="{6B31058B-9DCB-4130-BBD7-361BC2468847}" type="slidenum">
              <a:rPr lang="en-US" smtClean="0"/>
              <a:t>6</a:t>
            </a:fld>
            <a:endParaRPr lang="en-US"/>
          </a:p>
        </p:txBody>
      </p:sp>
    </p:spTree>
    <p:extLst>
      <p:ext uri="{BB962C8B-B14F-4D97-AF65-F5344CB8AC3E}">
        <p14:creationId xmlns:p14="http://schemas.microsoft.com/office/powerpoint/2010/main" val="590771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699723" y="1622066"/>
            <a:ext cx="3554226" cy="2663688"/>
          </a:xfrm>
        </p:spPr>
        <p:txBody>
          <a:bodyPr anchor="b">
            <a:normAutofit/>
          </a:bodyPr>
          <a:lstStyle/>
          <a:p>
            <a:pPr marL="0" marR="0" algn="l">
              <a:spcBef>
                <a:spcPts val="0"/>
              </a:spcBef>
              <a:spcAft>
                <a:spcPts val="800"/>
              </a:spcAft>
            </a:pPr>
            <a:r>
              <a:rPr lang="en-US" sz="4400" dirty="0">
                <a:solidFill>
                  <a:schemeClr val="bg1"/>
                </a:solidFill>
                <a:latin typeface="Calibri" panose="020F0502020204030204" pitchFamily="34" charset="0"/>
                <a:ea typeface="Calibri" panose="020F0502020204030204" pitchFamily="34" charset="0"/>
                <a:cs typeface="Arial" panose="020B0604020202020204" pitchFamily="34" charset="0"/>
              </a:rPr>
              <a:t>Categorical features</a:t>
            </a:r>
            <a:br>
              <a:rPr lang="en-US" sz="4400" dirty="0">
                <a:solidFill>
                  <a:schemeClr val="bg1"/>
                </a:solidFill>
                <a:latin typeface="Calibri" panose="020F0502020204030204" pitchFamily="34" charset="0"/>
                <a:ea typeface="Calibri" panose="020F0502020204030204" pitchFamily="34" charset="0"/>
                <a:cs typeface="Arial" panose="020B0604020202020204" pitchFamily="34" charset="0"/>
              </a:rPr>
            </a:br>
            <a:endParaRPr lang="en-US" sz="44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grpSp>
        <p:nvGrpSpPr>
          <p:cNvPr id="26" name="Group 25">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7"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8"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TextBox 2">
            <a:extLst>
              <a:ext uri="{FF2B5EF4-FFF2-40B4-BE49-F238E27FC236}">
                <a16:creationId xmlns:a16="http://schemas.microsoft.com/office/drawing/2014/main" id="{4E82AEB3-E070-B54E-890D-4E115481DC4C}"/>
              </a:ext>
            </a:extLst>
          </p:cNvPr>
          <p:cNvSpPr txBox="1"/>
          <p:nvPr/>
        </p:nvSpPr>
        <p:spPr>
          <a:xfrm>
            <a:off x="2086260" y="5907820"/>
            <a:ext cx="2608288" cy="646331"/>
          </a:xfrm>
          <a:prstGeom prst="rect">
            <a:avLst/>
          </a:prstGeom>
          <a:noFill/>
        </p:spPr>
        <p:txBody>
          <a:bodyPr wrap="square" rtlCol="0">
            <a:spAutoFit/>
          </a:bodyPr>
          <a:lstStyle/>
          <a:p>
            <a:r>
              <a:rPr lang="en-US" dirty="0">
                <a:solidFill>
                  <a:schemeClr val="bg1"/>
                </a:solidFill>
              </a:rPr>
              <a:t>Numerical features = 7</a:t>
            </a:r>
          </a:p>
          <a:p>
            <a:r>
              <a:rPr lang="en-US" dirty="0">
                <a:solidFill>
                  <a:schemeClr val="bg1"/>
                </a:solidFill>
              </a:rPr>
              <a:t>Categorical features = 10</a:t>
            </a:r>
          </a:p>
        </p:txBody>
      </p:sp>
      <p:sp>
        <p:nvSpPr>
          <p:cNvPr id="4" name="Slide Number Placeholder 3">
            <a:extLst>
              <a:ext uri="{FF2B5EF4-FFF2-40B4-BE49-F238E27FC236}">
                <a16:creationId xmlns:a16="http://schemas.microsoft.com/office/drawing/2014/main" id="{508F8B17-C76C-4D43-8FC9-712A28DF532B}"/>
              </a:ext>
            </a:extLst>
          </p:cNvPr>
          <p:cNvSpPr>
            <a:spLocks noGrp="1"/>
          </p:cNvSpPr>
          <p:nvPr>
            <p:ph type="sldNum" sz="quarter" idx="12"/>
          </p:nvPr>
        </p:nvSpPr>
        <p:spPr/>
        <p:txBody>
          <a:bodyPr/>
          <a:lstStyle/>
          <a:p>
            <a:fld id="{6B31058B-9DCB-4130-BBD7-361BC2468847}" type="slidenum">
              <a:rPr lang="en-US" smtClean="0"/>
              <a:t>7</a:t>
            </a:fld>
            <a:endParaRPr lang="en-US"/>
          </a:p>
        </p:txBody>
      </p:sp>
      <p:pic>
        <p:nvPicPr>
          <p:cNvPr id="11" name="Picture 10">
            <a:extLst>
              <a:ext uri="{FF2B5EF4-FFF2-40B4-BE49-F238E27FC236}">
                <a16:creationId xmlns:a16="http://schemas.microsoft.com/office/drawing/2014/main" id="{506EBAB4-0553-AF47-A24F-97B7D87E2D0D}"/>
              </a:ext>
            </a:extLst>
          </p:cNvPr>
          <p:cNvPicPr>
            <a:picLocks noChangeAspect="1"/>
          </p:cNvPicPr>
          <p:nvPr/>
        </p:nvPicPr>
        <p:blipFill>
          <a:blip r:embed="rId2"/>
          <a:stretch>
            <a:fillRect/>
          </a:stretch>
        </p:blipFill>
        <p:spPr>
          <a:xfrm>
            <a:off x="5567465" y="-478"/>
            <a:ext cx="6190735" cy="6858000"/>
          </a:xfrm>
          <a:prstGeom prst="rect">
            <a:avLst/>
          </a:prstGeom>
        </p:spPr>
      </p:pic>
    </p:spTree>
    <p:extLst>
      <p:ext uri="{BB962C8B-B14F-4D97-AF65-F5344CB8AC3E}">
        <p14:creationId xmlns:p14="http://schemas.microsoft.com/office/powerpoint/2010/main" val="1383495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 y="0"/>
            <a:ext cx="4654286"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695111" y="1238535"/>
            <a:ext cx="3166704" cy="4380930"/>
          </a:xfrm>
        </p:spPr>
        <p:txBody>
          <a:bodyPr anchor="t">
            <a:normAutofit/>
          </a:bodyPr>
          <a:lstStyle/>
          <a:p>
            <a:pPr algn="l">
              <a:spcBef>
                <a:spcPts val="0"/>
              </a:spcBef>
              <a:spcAft>
                <a:spcPts val="800"/>
              </a:spcAft>
            </a:pPr>
            <a:r>
              <a:rPr lang="en-US" sz="2800" dirty="0">
                <a:solidFill>
                  <a:schemeClr val="bg1"/>
                </a:solidFill>
                <a:effectLst/>
                <a:latin typeface="Arial" panose="020B0604020202020204" pitchFamily="34" charset="0"/>
                <a:ea typeface="Calibri" panose="020F0502020204030204" pitchFamily="34" charset="0"/>
                <a:cs typeface="Arial" panose="020B0604020202020204" pitchFamily="34" charset="0"/>
              </a:rPr>
              <a:t>As data analysis I need to follow the step to prepare the data for machine </a:t>
            </a:r>
            <a:r>
              <a:rPr lang="en-US" sz="2800" dirty="0">
                <a:solidFill>
                  <a:schemeClr val="bg1"/>
                </a:solidFill>
                <a:latin typeface="Arial" panose="020B0604020202020204" pitchFamily="34" charset="0"/>
                <a:cs typeface="Arial" panose="020B0604020202020204" pitchFamily="34" charset="0"/>
              </a:rPr>
              <a:t>learning to build a model that predict if the client will deposit in the  bank  or not.</a:t>
            </a:r>
            <a:br>
              <a:rPr lang="en-US" sz="2800" dirty="0">
                <a:solidFill>
                  <a:schemeClr val="bg1"/>
                </a:solidFill>
                <a:effectLst/>
                <a:latin typeface="Calibri" panose="020F0502020204030204" pitchFamily="34" charset="0"/>
                <a:ea typeface="Calibri" panose="020F0502020204030204" pitchFamily="34" charset="0"/>
                <a:cs typeface="Arial" panose="020B0604020202020204" pitchFamily="34" charset="0"/>
              </a:rPr>
            </a:br>
            <a:endParaRPr lang="en-US" sz="2800" dirty="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7"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2535" y="0"/>
            <a:ext cx="7539455"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83799A0F-CA86-44AD-A99C-31B3291738B4}"/>
              </a:ext>
            </a:extLst>
          </p:cNvPr>
          <p:cNvSpPr>
            <a:spLocks noGrp="1"/>
          </p:cNvSpPr>
          <p:nvPr>
            <p:ph type="subTitle" idx="1"/>
          </p:nvPr>
        </p:nvSpPr>
        <p:spPr>
          <a:xfrm>
            <a:off x="5445017" y="4754779"/>
            <a:ext cx="5600333" cy="1459752"/>
          </a:xfrm>
        </p:spPr>
        <p:txBody>
          <a:bodyPr anchor="t">
            <a:normAutofit/>
          </a:bodyPr>
          <a:lstStyle/>
          <a:p>
            <a:pPr marL="0" marR="0" algn="l">
              <a:spcBef>
                <a:spcPts val="0"/>
              </a:spcBef>
              <a:spcAft>
                <a:spcPts val="0"/>
              </a:spcAft>
            </a:pPr>
            <a:r>
              <a:rPr lang="en-US" dirty="0">
                <a:effectLst/>
                <a:latin typeface="Calibri" panose="020F0502020204030204" pitchFamily="34" charset="0"/>
                <a:ea typeface="Calibri" panose="020F0502020204030204" pitchFamily="34" charset="0"/>
                <a:cs typeface="Arial" panose="020B0604020202020204" pitchFamily="34" charset="0"/>
              </a:rPr>
              <a:t>Check the dataset </a:t>
            </a:r>
          </a:p>
        </p:txBody>
      </p:sp>
      <p:pic>
        <p:nvPicPr>
          <p:cNvPr id="5" name="Picture 4" descr="Chart, bar chart&#10;&#10;Description automatically generated">
            <a:extLst>
              <a:ext uri="{FF2B5EF4-FFF2-40B4-BE49-F238E27FC236}">
                <a16:creationId xmlns:a16="http://schemas.microsoft.com/office/drawing/2014/main" id="{02939D5B-75E5-417C-AC5F-65E17A581681}"/>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71538" y="637762"/>
            <a:ext cx="5342250" cy="3579308"/>
          </a:xfrm>
          <a:prstGeom prst="rect">
            <a:avLst/>
          </a:prstGeom>
        </p:spPr>
      </p:pic>
      <p:sp>
        <p:nvSpPr>
          <p:cNvPr id="18" name="Rectangle 13">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39973" y="4549143"/>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40FD9BA4-EC91-8B4A-B111-AE0128B2C272}"/>
              </a:ext>
            </a:extLst>
          </p:cNvPr>
          <p:cNvSpPr>
            <a:spLocks noGrp="1"/>
          </p:cNvSpPr>
          <p:nvPr>
            <p:ph type="sldNum" sz="quarter" idx="12"/>
          </p:nvPr>
        </p:nvSpPr>
        <p:spPr/>
        <p:txBody>
          <a:bodyPr/>
          <a:lstStyle/>
          <a:p>
            <a:fld id="{6B31058B-9DCB-4130-BBD7-361BC2468847}" type="slidenum">
              <a:rPr lang="en-US" smtClean="0"/>
              <a:t>8</a:t>
            </a:fld>
            <a:endParaRPr lang="en-US"/>
          </a:p>
        </p:txBody>
      </p:sp>
    </p:spTree>
    <p:extLst>
      <p:ext uri="{BB962C8B-B14F-4D97-AF65-F5344CB8AC3E}">
        <p14:creationId xmlns:p14="http://schemas.microsoft.com/office/powerpoint/2010/main" val="33752500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15501-687D-4E23-9170-07F94344BDF7}"/>
              </a:ext>
            </a:extLst>
          </p:cNvPr>
          <p:cNvSpPr>
            <a:spLocks noGrp="1"/>
          </p:cNvSpPr>
          <p:nvPr>
            <p:ph type="ctrTitle"/>
          </p:nvPr>
        </p:nvSpPr>
        <p:spPr>
          <a:xfrm>
            <a:off x="1155556" y="4549143"/>
            <a:ext cx="4284417" cy="1663496"/>
          </a:xfrm>
        </p:spPr>
        <p:txBody>
          <a:bodyPr anchor="t">
            <a:normAutofit/>
          </a:bodyPr>
          <a:lstStyle/>
          <a:p>
            <a:pPr marL="0" marR="0" algn="l">
              <a:spcBef>
                <a:spcPts val="0"/>
              </a:spcBef>
              <a:spcAft>
                <a:spcPts val="800"/>
              </a:spcAft>
            </a:pPr>
            <a:r>
              <a:rPr lang="en-US" sz="3700">
                <a:solidFill>
                  <a:schemeClr val="bg1"/>
                </a:solidFill>
                <a:effectLst/>
                <a:latin typeface="Arial" panose="020B0604020202020204" pitchFamily="34" charset="0"/>
                <a:ea typeface="Calibri" panose="020F0502020204030204" pitchFamily="34" charset="0"/>
                <a:cs typeface="Arial" panose="020B0604020202020204" pitchFamily="34" charset="0"/>
              </a:rPr>
              <a:t>I need to split the data in order to test and train the model </a:t>
            </a:r>
            <a:endParaRPr lang="en-US" sz="3700">
              <a:solidFill>
                <a:schemeClr val="bg1"/>
              </a:solidFill>
              <a:effectLst/>
              <a:latin typeface="Calibri" panose="020F0502020204030204" pitchFamily="34" charset="0"/>
              <a:ea typeface="Calibri" panose="020F050202020403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text, application, email&#10;&#10;Description automatically generated">
            <a:extLst>
              <a:ext uri="{FF2B5EF4-FFF2-40B4-BE49-F238E27FC236}">
                <a16:creationId xmlns:a16="http://schemas.microsoft.com/office/drawing/2014/main" id="{60EE16D0-84D6-47BE-81AD-B806EC6B3B20}"/>
              </a:ext>
            </a:extLst>
          </p:cNvPr>
          <p:cNvPicPr>
            <a:picLocks noChangeAspect="1"/>
          </p:cNvPicPr>
          <p:nvPr/>
        </p:nvPicPr>
        <p:blipFill rotWithShape="1">
          <a:blip r:embed="rId2">
            <a:extLst>
              <a:ext uri="{28A0092B-C50C-407E-A947-70E740481C1C}">
                <a14:useLocalDpi xmlns:a14="http://schemas.microsoft.com/office/drawing/2010/main"/>
              </a:ext>
            </a:extLst>
          </a:blip>
          <a:srcRect r="10201" b="-1"/>
          <a:stretch/>
        </p:blipFill>
        <p:spPr>
          <a:xfrm>
            <a:off x="1155556" y="637762"/>
            <a:ext cx="9889765" cy="3579308"/>
          </a:xfrm>
          <a:prstGeom prst="rect">
            <a:avLst/>
          </a:prstGeom>
        </p:spPr>
      </p:pic>
      <p:sp>
        <p:nvSpPr>
          <p:cNvPr id="14" name="Rectangle 13">
            <a:extLst>
              <a:ext uri="{FF2B5EF4-FFF2-40B4-BE49-F238E27FC236}">
                <a16:creationId xmlns:a16="http://schemas.microsoft.com/office/drawing/2014/main" id="{6832F003-FCA6-4CFB-A2EA-308F3AA257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4420" y="4549143"/>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80B2AD99-AEDC-744D-9F98-C59A2CE5D472}"/>
              </a:ext>
            </a:extLst>
          </p:cNvPr>
          <p:cNvSpPr>
            <a:spLocks noGrp="1"/>
          </p:cNvSpPr>
          <p:nvPr>
            <p:ph type="sldNum" sz="quarter" idx="12"/>
          </p:nvPr>
        </p:nvSpPr>
        <p:spPr/>
        <p:txBody>
          <a:bodyPr/>
          <a:lstStyle/>
          <a:p>
            <a:fld id="{6B31058B-9DCB-4130-BBD7-361BC2468847}" type="slidenum">
              <a:rPr lang="en-US" smtClean="0"/>
              <a:t>9</a:t>
            </a:fld>
            <a:endParaRPr lang="en-US"/>
          </a:p>
        </p:txBody>
      </p:sp>
    </p:spTree>
    <p:extLst>
      <p:ext uri="{BB962C8B-B14F-4D97-AF65-F5344CB8AC3E}">
        <p14:creationId xmlns:p14="http://schemas.microsoft.com/office/powerpoint/2010/main" val="3671403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1687</TotalTime>
  <Words>704</Words>
  <Application>Microsoft Macintosh PowerPoint</Application>
  <PresentationFormat>Widescreen</PresentationFormat>
  <Paragraphs>74</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PowerPoint Presentation</vt:lpstr>
      <vt:lpstr>Bank marketing analysis using machine learning</vt:lpstr>
      <vt:lpstr>PowerPoint Presentation</vt:lpstr>
      <vt:lpstr>Features are </vt:lpstr>
      <vt:lpstr>  deposit | object | has the client subscribed a term deposit? (binary: 'yes’, ‘no’).</vt:lpstr>
      <vt:lpstr>Clean the data </vt:lpstr>
      <vt:lpstr>Categorical features </vt:lpstr>
      <vt:lpstr>As data analysis I need to follow the step to prepare the data for machine learning to build a model that predict if the client will deposit in the  bank  or not. </vt:lpstr>
      <vt:lpstr>I need to split the data in order to test and train the model </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Bank Marketing</dc:title>
  <dc:creator>Omer Ahmed</dc:creator>
  <cp:lastModifiedBy>Abdulrahman Alojaimi</cp:lastModifiedBy>
  <cp:revision>89</cp:revision>
  <dcterms:created xsi:type="dcterms:W3CDTF">2022-01-09T13:30:14Z</dcterms:created>
  <dcterms:modified xsi:type="dcterms:W3CDTF">2022-01-12T21:48:30Z</dcterms:modified>
</cp:coreProperties>
</file>

<file path=docProps/thumbnail.jpeg>
</file>